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8" r:id="rId5"/>
    <p:sldId id="267" r:id="rId6"/>
    <p:sldId id="262" r:id="rId7"/>
    <p:sldId id="269" r:id="rId8"/>
    <p:sldId id="265" r:id="rId9"/>
    <p:sldId id="271" r:id="rId10"/>
    <p:sldId id="272" r:id="rId11"/>
    <p:sldId id="273" r:id="rId12"/>
    <p:sldId id="258" r:id="rId13"/>
    <p:sldId id="259" r:id="rId14"/>
    <p:sldId id="261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6" autoAdjust="0"/>
    <p:restoredTop sz="94712" autoAdjust="0"/>
  </p:normalViewPr>
  <p:slideViewPr>
    <p:cSldViewPr snapToGrid="0">
      <p:cViewPr varScale="1">
        <p:scale>
          <a:sx n="148" d="100"/>
          <a:sy n="148" d="100"/>
        </p:scale>
        <p:origin x="5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1:24:58.9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3015 441,'-1533'0,"1488"1,0 2,0 1,0 3,1 2,0 1,1 3,0 1,-41 21,58-24,-122 54,-145 88,248-125,1 1,1 3,2 1,1 2,2 2,1 2,-39 54,46-50,3 1,1 1,2 2,3 0,1 1,-17 66,30-86,0 1,2-1,1 1,1 0,2 0,1 0,1 0,1 0,2 0,1-1,1 1,19 51,-6-39,2-1,2-1,2-1,2 0,0-2,3-2,48 45,-2-11,4-4,107 67,-63-55,3-5,3-5,3-7,2-5,3-6,251 52,-266-78,0-6,0-5,2-5,-1-6,0-6,0-5,-1-5,156-41,178-89,-341 100,199-111,-278 135,-1-2,-1 0,-1-3,-1-1,45-49,-63 59,-1 0,-1-1,0-1,-2 0,0 0,-1-1,-1-1,-1 0,-1 0,-1 0,6-41,-7-17,-3 0,-3-1,-17-114,13 160,-1 0,-2 0,-2 0,-1 1,-1 1,-2 0,-1 0,-2 2,-1 0,-1 1,-2 1,-1 0,-40-38,-8 0,-4 3,-2 4,-134-81,-274-118,202 128,-431-138,538 217,-2 8,-2 8,-345-25,426 57,-1 4,1 5,0 3,-99 23,148-18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9:22:05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1:25:13.4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1:25:14.4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1:25:14.7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9:20:5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1381 334 24575,'-36'0'0,"0"1"0,-66 12 0,57-4 0,16-5 0,0 2 0,0 1 0,0 1 0,1 2 0,-34 16 0,23-5 0,0 2 0,2 1 0,1 2 0,-55 52 0,82-70 0,-1 0 0,0 0 0,-1-1 0,0 0 0,0 0 0,0-2 0,-1 1 0,1-1 0,-1-1 0,-17 4 0,-12 0 0,-76 6 0,70-9 0,39-5 0,1 0 0,0 1 0,0 0 0,0 1 0,0-1 0,0 2 0,1-1 0,-1 1 0,1-1 0,-1 2 0,1-1 0,0 1 0,0 0 0,0 0 0,1 1 0,-1 0 0,1-1 0,0 2 0,1-1 0,-6 8 0,-175 266 0,178-267 0,0 0 0,1 0 0,1 0 0,0 1 0,1 0 0,0 0 0,-2 16 0,2-3 0,2-1 0,1 49 0,2-59 0,1 1 0,1-1 0,0 0 0,1 0 0,1 0 0,0 0 0,1-1 0,0 0 0,1 0 0,1-1 0,0 0 0,1 0 0,1 0 0,0-1 0,0-1 0,19 16 0,-4-6 0,2 0 0,1-2 0,0-1 0,1-1 0,1-1 0,51 18 0,-8-10-203,2-3 0,0-3 1,1-4-1,140 8 0,312-28-1359,672-119-100,-632 23 1537,-495 85-125,408-81-126,15 52 376,0 27 0,-284 12 0,25-5 161,318-58 1,-413 37-162,184-67 0,-81 21 0,153-49 1844,-289 86-461,160-87-1,-195 91-1353,125-42-1,-190 76-28,1 0 0,0 0 0,-1-1 0,0 0 0,0 0 0,11-10 0,-18 14 0,0-1 0,0-1 0,0 1 0,0 0 0,0 0 0,0-1 0,-1 1 0,1-1 0,-1 0 0,1 1 0,-1-1 0,0 0 0,0 0 0,-1 1 0,1-1 0,0 0 0,-1 0 0,0 0 0,0 0 0,0 0 0,0 0 0,0 0 0,0 0 0,-1 0 0,0 0 0,1 0 0,-3-3 0,-3-9 0,-2 1 0,0 0 0,-1 1 0,0-1 0,-1 2 0,0-1 0,-1 1 0,0 1 0,-14-10 0,-7-6 12,-2 1 1,-1 2-1,-74-38 0,-124-34-257,130 63-16,-2 4-1,0 5 1,-145-13-1,-328 9 330,-176 55-1935,3 47 1485,-328-13-864,178-83 2090,-13 1 111,610 22 1582,-148 0-3569,419-1-5794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9:21:13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4943 327 24575,'-1368'13'-5695,"925"-3"5331,-706 24-204,866-25 815,-370-5 6004,630-4-6235,0 1 0,1 1 0,-1 1 0,1 1 1,0 1-1,0 1 0,-35 14 0,-209 88-16,248-102 0,-1-1 0,-35 5 0,3 0 0,42-7 0,0 0 0,0 0 0,0 1 0,1 0 0,0 0 0,0 1 0,0 0 0,0 1 0,-6 6 0,-9 9 0,-27 34 0,-13 12 0,47-54 0,1 1 0,0 1 0,1 0 0,1 1 0,1 0 0,0 1 0,1 1 0,0-1 0,-7 21 0,5-5 0,2 0 0,1 1 0,2 0 0,1 1 0,1 0 0,-1 53 0,9 154 0,1-217 0,0-1 0,1 1 0,2-1 0,0-1 0,2 1 0,0-1 0,15 27 0,94 150 0,-102-177 0,11 15-61,2-1 0,2-2 0,1 0 0,58 49 0,157 103-512,-240-182 560,849 542-1893,-735-484 1664,3-5-1,2-5 1,3-6 0,253 58 0,15-33 42,-230-43 227,163 22 92,2-14-1,594-10 0,-840-32 557,1-5-1,122-28 0,159-65 1129,-230 62-1803,-32 12 0,159-68 0,-232 81 0,-2-1 0,0-1 0,-1-2 0,-2-1 0,40-37 0,-28 18 0,-2-1 0,55-80 0,-10 7 0,43-66 0,-108 149 0,-1-1 0,-1 0 0,19-61 0,12-106 0,-30 94 0,2-152 0,-19-110 0,-1 232 0,1 72 0,-17-115 0,12 147 0,-1 0 0,-2 1 0,-1 0 0,-1 1 0,-26-48 0,3 22 0,-3 2 0,-2 2 0,-2 2 0,-2 1 0,-53-45 0,79 79 0,-1 1 0,-1 0 0,0 2 0,-35-16 0,34 18 0,1-1 0,-1-1 0,2-1 0,-31-23 0,25 14 4,-1 2 0,-2 2-1,1 0 1,-2 1 0,0 2 0,-1 1-1,0 1 1,-1 2 0,-44-10 0,-26-1-98,-155-10 1,-11 11-561,0 12 0,-355 34 0,549-18-5426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1:42:45.4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3518 424,'-39'-7,"17"2,-171-51,47 11,14 15,-1 6,-164-8,-270 35,1 59,8 29,550-89,-646 133,642-132,-19 6,-35 14,59-20,-1 0,1 1,0 0,0 0,0 1,1-1,-1 2,1-1,-10 12,14-13,0-1,0 0,0 1,1 0,0-1,-1 1,1 0,0-1,1 1,-1 0,1 0,0 0,0 0,0 0,0 0,0-1,1 1,0 0,0 0,0 0,0-1,1 1,-1-1,3 5,3 5,1-1,0 1,1-1,1-1,12 14,10 5,2 0,1-2,56 34,125 58,-140-83,2-4,0-3,2-4,1-3,1-4,1-3,0-4,167 3,-162-17,0-4,0-4,0-4,-1-3,-2-4,0-4,-1-4,111-54,-104 37,-3-5,-3-2,-1-5,-3-3,-3-4,-3-3,-3-3,-3-3,82-115,-150 187,75-118,-69 108,-1 0,-1 0,0 0,-1-1,0 0,-1 0,0 0,0-16,-3 27,1 0,-2-1,1 1,0 0,0 0,-1-1,1 1,-1 0,0 0,0 0,1 0,-2 0,1 0,0 0,0 0,0 0,-1 0,1 1,-3-3,0 1,-1 0,1 0,-1 0,0 1,0-1,-8-2,-28-7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0T11:44:03.3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2539 25,'-461'-14,"-81"3,352 13,-75 12,113-4,87-4,0 3,-100 26,116-21,0 2,1 2,1 3,1 1,-52 34,78-41,0 0,1 2,-31 35,-46 68,51-60,39-54,1 1,0-1,1 1,0 1,0-1,0 1,1-1,0 1,1 0,-1 0,-1 14,4-17,0 0,1 0,-1 0,1 1,0-1,1 0,-1 0,1 0,0 0,0 0,0-1,1 1,-1-1,1 1,0-1,1 0,-1 0,1 0,6 5,30 22,2-1,2-2,0-2,69 29,-100-49,638 243,-551-215,32 7,1-6,2-6,1-6,1-6,230-1,-345-17,0-2,0 0,0-1,0-1,-1-1,0-1,0-1,-1 0,0-2,0-1,-1 0,-1-1,28-23,-21 13,0-2,-1-1,-2 0,-1-2,0 0,-2-2,-2 0,17-36,-27 47,0-1,-1 0,-2 0,0 0,-1 0,0-1,-1-20,-2 10,-1 0,-2 1,-1 0,-7-32,4 35,-1 0,-1 1,-2 0,0 0,-1 1,-2 1,0 0,-2 1,0 0,-2 2,0 0,-38-33,37 41,-1 1,0 1,-26-10,-37-19,12 2,34 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9:15:33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4441 139 24575,'-302'-15'0,"145"4"0,-740-11-1463,1 35-125,844-12 1581,-1292 68-961,1063-30 1006,210-25 625,-127 44 0,184-54-506,1 1-1,-1 1 1,1 0-1,1 1 1,-1 1 0,1 0-1,1 0 1,-1 1-1,1 1 1,1 0 0,0 0-1,0 1 1,1 0-1,1 1 1,-1 0 0,-8 19-1,8-12-156,2 0 0,0 0 0,1 1 0,1 0 0,1 0 0,1 0 0,1 1 0,1-1 0,0 1 0,1-1 0,2 1 0,0-1 0,1 1 0,1-1 0,1 0 0,1 0 0,8 20 0,9 12-56,1 0-1,2-2 1,63 87 0,-26-55-154,91 92 1,-96-115 192,3-3 1,2-2-1,3-3 1,92 54-1,-105-75-174,1-2-1,2-3 1,1-2-1,1-3 1,0-2-1,98 17 0,-53-22-320,1-5-1,151-6 0,212-49-941,-239 10 1032,-1-11 0,-2-10 0,-4-9-1,-2-10 1,367-185 0,-84-35-628,-342 187 1194,146-131-1,-189 138 713,220-181-663,-273 237 994,3 2 1,1 4 0,110-50 0,-75 50-843,-70 29-6325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4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0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2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10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0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8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8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5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5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6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3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3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223E2A-30E7-4D35-804A-53E30E346B9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7310B9-1051-42FA-B06A-876E35239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customXml" Target="../ink/ink7.xml"/><Relationship Id="rId7" Type="http://schemas.openxmlformats.org/officeDocument/2006/relationships/image" Target="../media/image16.png"/><Relationship Id="rId12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170.png"/><Relationship Id="rId9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effieldhallam.sharepoint.com/sites/3009/helpme/SitePages/AV-Help-in-Classrooms.aspx?OR=Teams-HL&amp;CT=1629298869314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sheffieldhallam.sharepoint.com/sites/3009/helpme/SitePages/Introduction-to-Classroom-AV.aspx?OR=Teams-HL&amp;CT=1629298920613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hyperlink" Target="mailto:digitalskills@shu.ac.uk" TargetMode="External"/><Relationship Id="rId4" Type="http://schemas.openxmlformats.org/officeDocument/2006/relationships/hyperlink" Target="mailto:digitallearning@shu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ta.shu.ac.uk/high-quality-teaching/digital/recording-teach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c and audio filter">
            <a:extLst>
              <a:ext uri="{FF2B5EF4-FFF2-40B4-BE49-F238E27FC236}">
                <a16:creationId xmlns:a16="http://schemas.microsoft.com/office/drawing/2014/main" id="{7DA4D6BB-3260-6FBD-1F77-D85D11E7CF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505F6-18CE-4DB0-B4EC-8C2A92048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Recording Classroom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D102A-19CC-473C-B5EC-3488758D5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Digital Learning Team</a:t>
            </a:r>
          </a:p>
        </p:txBody>
      </p:sp>
    </p:spTree>
    <p:extLst>
      <p:ext uri="{BB962C8B-B14F-4D97-AF65-F5344CB8AC3E}">
        <p14:creationId xmlns:p14="http://schemas.microsoft.com/office/powerpoint/2010/main" val="703310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C5D9-86A0-4152-84C9-C6E116EC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7410-C093-4A17-BC25-9D018EEA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967748" cy="3887241"/>
          </a:xfrm>
        </p:spPr>
        <p:txBody>
          <a:bodyPr>
            <a:normAutofit lnSpcReduction="10000"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Open a meeting as you normally would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Set up as usual:</a:t>
            </a:r>
          </a:p>
          <a:p>
            <a:pPr lvl="1">
              <a:spcAft>
                <a:spcPts val="500"/>
              </a:spcAft>
            </a:pPr>
            <a:r>
              <a:rPr lang="en-GB" sz="2000" dirty="0"/>
              <a:t>Select camera and microphone on entry then share screen when in meeting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Start recording and put window in background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Stop recording when done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Download later from teams for editing and publishing through Panopto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3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11F-3E4C-4F1C-A091-7A11ACCC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Teams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F7D0E-4F2D-C49F-A8FA-3CA783CE2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8" t="1851" r="20937" b="5742"/>
          <a:stretch/>
        </p:blipFill>
        <p:spPr>
          <a:xfrm>
            <a:off x="3721100" y="2452976"/>
            <a:ext cx="4749800" cy="4024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E2A180-0AFD-11DD-63E4-761801A86B42}"/>
                  </a:ext>
                </a:extLst>
              </p14:cNvPr>
              <p14:cNvContentPartPr/>
              <p14:nvPr/>
            </p14:nvContentPartPr>
            <p14:xfrm>
              <a:off x="3808080" y="5327760"/>
              <a:ext cx="2736000" cy="64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E2A180-0AFD-11DD-63E4-761801A86B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9440" y="5319120"/>
                <a:ext cx="275364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024178-15D0-BC4F-E232-638058FFB093}"/>
                  </a:ext>
                </a:extLst>
              </p14:cNvPr>
              <p14:cNvContentPartPr/>
              <p14:nvPr/>
            </p14:nvContentPartPr>
            <p14:xfrm>
              <a:off x="5916960" y="4009800"/>
              <a:ext cx="2352600" cy="1235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024178-15D0-BC4F-E232-638058FFB0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7960" y="4001160"/>
                <a:ext cx="2370240" cy="12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56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4DC8-8A1F-47F4-AE03-CAD23096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visualisers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3312-16A0-4E8B-85A0-C02E08F0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297531" cy="3917221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Write and draw on paper under Visualiser rather than use a whiteboard and it can be recorded.</a:t>
            </a:r>
          </a:p>
          <a:p>
            <a:r>
              <a:rPr lang="en-GB" sz="2400" dirty="0"/>
              <a:t>Most visualisers have been set up as Webcams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GB" sz="2000" dirty="0"/>
              <a:t>so can be recorded or shared with any of the above tools</a:t>
            </a:r>
          </a:p>
          <a:p>
            <a:r>
              <a:rPr lang="en-GB" sz="2400" dirty="0"/>
              <a:t>Will appear as another webcam when switched on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GB" sz="2000" dirty="0"/>
              <a:t>Can then display in room with Lectern panel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Some visualisers have rotatable cameras, others are fixed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4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6506-CCB9-448F-A7AD-D3DE78B3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the Visualiser</a:t>
            </a:r>
          </a:p>
        </p:txBody>
      </p:sp>
      <p:pic>
        <p:nvPicPr>
          <p:cNvPr id="10" name="Picture 9" descr="Option to share visualiser in Collaborate">
            <a:extLst>
              <a:ext uri="{FF2B5EF4-FFF2-40B4-BE49-F238E27FC236}">
                <a16:creationId xmlns:a16="http://schemas.microsoft.com/office/drawing/2014/main" id="{17369B70-175D-4ED6-B136-974CC3AF52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24" y="3264767"/>
            <a:ext cx="3349313" cy="2307869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D013EB-3F19-4709-B2A5-82EF85D3AB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559597" y="3883427"/>
              <a:ext cx="1266516" cy="45793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D013EB-3F19-4709-B2A5-82EF85D3AB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0597" y="3874427"/>
                <a:ext cx="1284157" cy="475576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Option to share visualiser in Panopto">
            <a:extLst>
              <a:ext uri="{FF2B5EF4-FFF2-40B4-BE49-F238E27FC236}">
                <a16:creationId xmlns:a16="http://schemas.microsoft.com/office/drawing/2014/main" id="{451F1CBC-C9E2-4A3D-902F-64159798FE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112" y="3264767"/>
            <a:ext cx="2925467" cy="2307869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331D6D-F5A3-4516-9AFF-0A1CBCF79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655669" y="4816121"/>
              <a:ext cx="969500" cy="476596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331D6D-F5A3-4516-9AFF-0A1CBCF79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46672" y="4807122"/>
                <a:ext cx="987134" cy="49423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CFA33-1910-4191-C7F5-3608E27E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Option to share visualiser in Panopto">
            <a:extLst>
              <a:ext uri="{FF2B5EF4-FFF2-40B4-BE49-F238E27FC236}">
                <a16:creationId xmlns:a16="http://schemas.microsoft.com/office/drawing/2014/main" id="{5661D2DA-4DFA-0DCE-D7C2-FBC94ABA36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182" y="3264767"/>
            <a:ext cx="2925467" cy="2307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69115E-F20E-DA7C-CEA8-9EDF9CC9AD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001" t="2333" r="13000" b="8333"/>
          <a:stretch/>
        </p:blipFill>
        <p:spPr>
          <a:xfrm>
            <a:off x="641210" y="3234042"/>
            <a:ext cx="3490440" cy="2338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665E10-54ED-ED15-125C-C4D78C352BAA}"/>
                  </a:ext>
                </a:extLst>
              </p14:cNvPr>
              <p14:cNvContentPartPr/>
              <p14:nvPr/>
            </p14:nvContentPartPr>
            <p14:xfrm>
              <a:off x="1510307" y="3241573"/>
              <a:ext cx="2118240" cy="687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665E10-54ED-ED15-125C-C4D78C352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1307" y="3232573"/>
                <a:ext cx="2135880" cy="7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9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BF82-2CB7-472F-A0CE-9D2AB174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64D98-9DD5-4B19-AAB4-896D0F9BB6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Introduction to Classroom AV Systems</a:t>
            </a:r>
            <a:endParaRPr lang="en-GB" sz="2400" dirty="0"/>
          </a:p>
          <a:p>
            <a:r>
              <a:rPr lang="en-GB" sz="2400" dirty="0"/>
              <a:t>Issues in room – report via x.3333 (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0114 225 3333), option 1.</a:t>
            </a:r>
          </a:p>
          <a:p>
            <a:r>
              <a:rPr lang="en-GB" sz="24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AV Help in Classrooms</a:t>
            </a:r>
            <a:r>
              <a:rPr lang="en-GB" sz="2400" dirty="0">
                <a:ea typeface="Calibri" panose="020F0502020204030204" pitchFamily="34" charset="0"/>
              </a:rPr>
              <a:t> </a:t>
            </a:r>
          </a:p>
          <a:p>
            <a:endParaRPr lang="en-GB" sz="2400" dirty="0"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D1E98-291A-4D0A-AA6D-C65D98349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Recording software support/training</a:t>
            </a:r>
          </a:p>
          <a:p>
            <a:pPr lvl="1"/>
            <a:r>
              <a:rPr lang="en-GB" sz="2000" dirty="0"/>
              <a:t>Digital Learning Team (</a:t>
            </a:r>
            <a:r>
              <a:rPr lang="en-GB" sz="2000" dirty="0">
                <a:hlinkClick r:id="rId4"/>
              </a:rPr>
              <a:t>digitallearning@shu.ac.uk</a:t>
            </a:r>
            <a:r>
              <a:rPr lang="en-GB" sz="2000" dirty="0"/>
              <a:t>) </a:t>
            </a:r>
          </a:p>
          <a:p>
            <a:pPr lvl="1"/>
            <a:r>
              <a:rPr lang="en-GB" sz="2000" dirty="0"/>
              <a:t>Digital Skills Team (</a:t>
            </a:r>
            <a:r>
              <a:rPr lang="en-GB" sz="2000" dirty="0">
                <a:hlinkClick r:id="rId5"/>
              </a:rPr>
              <a:t>digitalskills@shu.ac.uk</a:t>
            </a:r>
            <a:r>
              <a:rPr lang="en-GB" sz="2000" dirty="0"/>
              <a:t>) [Teams only]</a:t>
            </a:r>
          </a:p>
          <a:p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9AB15F-29E8-4203-E03A-B1A054E981D2}"/>
                  </a:ext>
                </a:extLst>
              </p14:cNvPr>
              <p14:cNvContentPartPr/>
              <p14:nvPr/>
            </p14:nvContentPartPr>
            <p14:xfrm>
              <a:off x="1904400" y="28822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9AB15F-29E8-4203-E03A-B1A054E981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5400" y="28736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6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DCD0-42D6-4AF8-824F-7E3C803D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11C6-83EB-4E3C-A357-6349B589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92600" cy="341630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400" dirty="0"/>
              <a:t>Teaching of new material should be recorded (</a:t>
            </a:r>
            <a:r>
              <a:rPr lang="en-GB" sz="2400" dirty="0">
                <a:hlinkClick r:id="rId2"/>
              </a:rPr>
              <a:t>Recording of Taught Sessions Code of Practice</a:t>
            </a:r>
            <a:r>
              <a:rPr lang="en-GB" sz="2400" dirty="0"/>
              <a:t>)</a:t>
            </a:r>
          </a:p>
          <a:p>
            <a:r>
              <a:rPr lang="en-GB" sz="2400" dirty="0"/>
              <a:t>Webcams and microphones installed in all standard classrooms and most other rooms</a:t>
            </a:r>
          </a:p>
          <a:p>
            <a:pPr lvl="1">
              <a:spcAft>
                <a:spcPts val="500"/>
              </a:spcAft>
            </a:pPr>
            <a:r>
              <a:rPr lang="en-GB" sz="2000" dirty="0"/>
              <a:t>Some labs and specialist spaces may not have been set up</a:t>
            </a:r>
          </a:p>
          <a:p>
            <a:r>
              <a:rPr lang="en-GB" sz="2400" dirty="0"/>
              <a:t>Most visualisers can be recorded too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58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7A91-3006-4607-AAF4-30495507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5B8E-0540-4D25-9C80-55F30F4049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Pure recording options</a:t>
            </a:r>
          </a:p>
          <a:p>
            <a:pPr lvl="1"/>
            <a:r>
              <a:rPr lang="en-GB" sz="2100" dirty="0"/>
              <a:t>Panopto</a:t>
            </a:r>
          </a:p>
          <a:p>
            <a:pPr lvl="1"/>
            <a:r>
              <a:rPr lang="en-GB" sz="2100" dirty="0" err="1"/>
              <a:t>ScreenPal</a:t>
            </a:r>
            <a:r>
              <a:rPr lang="en-GB" sz="2100" dirty="0"/>
              <a:t>*</a:t>
            </a:r>
          </a:p>
          <a:p>
            <a:pPr lvl="1"/>
            <a:endParaRPr lang="en-GB" sz="3000" dirty="0"/>
          </a:p>
          <a:p>
            <a:r>
              <a:rPr lang="en-GB" sz="2600" dirty="0"/>
              <a:t>Interactive options†</a:t>
            </a:r>
          </a:p>
          <a:p>
            <a:pPr lvl="1"/>
            <a:r>
              <a:rPr lang="en-GB" sz="2100" dirty="0"/>
              <a:t>Collaborate</a:t>
            </a:r>
          </a:p>
          <a:p>
            <a:pPr lvl="1"/>
            <a:r>
              <a:rPr lang="en-GB" sz="2100" dirty="0"/>
              <a:t>Teams‡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0570B-2F7E-40CD-859A-D8B19D389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* not recommended as need to manually upload</a:t>
            </a:r>
          </a:p>
          <a:p>
            <a:pPr marL="0" indent="0">
              <a:buNone/>
            </a:pPr>
            <a:r>
              <a:rPr lang="en-GB" sz="1200" dirty="0"/>
              <a:t>† use of interactive aspects not required but can be used if desired.</a:t>
            </a:r>
          </a:p>
          <a:p>
            <a:pPr marL="0" indent="0">
              <a:buNone/>
            </a:pPr>
            <a:r>
              <a:rPr lang="en-GB" sz="1200" dirty="0"/>
              <a:t>‡ recordings expire after 60 days so need to be moved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05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88CB-D11D-423C-8459-C74ED01C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in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6481-D2EB-47B5-8570-B53A65AD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fontScale="70000" lnSpcReduction="20000"/>
          </a:bodyPr>
          <a:lstStyle/>
          <a:p>
            <a:r>
              <a:rPr lang="en-GB" sz="2300" dirty="0"/>
              <a:t>All Classrooms (not labs)</a:t>
            </a:r>
          </a:p>
          <a:p>
            <a:pPr lvl="1"/>
            <a:r>
              <a:rPr lang="en-GB" sz="2300" dirty="0"/>
              <a:t>Boundary/conference microphone on lectern</a:t>
            </a:r>
          </a:p>
          <a:p>
            <a:pPr lvl="2"/>
            <a:r>
              <a:rPr lang="en-GB" sz="2000" dirty="0"/>
              <a:t>~10+ foot range in all directions</a:t>
            </a:r>
          </a:p>
          <a:p>
            <a:pPr lvl="1"/>
            <a:r>
              <a:rPr lang="en-GB" sz="2300" dirty="0"/>
              <a:t>Webcam on monitor</a:t>
            </a:r>
          </a:p>
          <a:p>
            <a:pPr lvl="2"/>
            <a:r>
              <a:rPr lang="en-GB" sz="2000" dirty="0"/>
              <a:t>Pointed forward but can remove and reposition</a:t>
            </a:r>
          </a:p>
          <a:p>
            <a:endParaRPr lang="en-GB" sz="2300" dirty="0"/>
          </a:p>
          <a:p>
            <a:r>
              <a:rPr lang="en-GB" sz="2300" dirty="0"/>
              <a:t>Most Classrooms</a:t>
            </a:r>
          </a:p>
          <a:p>
            <a:pPr lvl="1"/>
            <a:r>
              <a:rPr lang="en-GB" sz="2300" dirty="0"/>
              <a:t>Visualiser</a:t>
            </a:r>
          </a:p>
          <a:p>
            <a:pPr lvl="2"/>
            <a:r>
              <a:rPr lang="en-GB" sz="2000" dirty="0"/>
              <a:t>Can be recorded as additional webcam</a:t>
            </a:r>
          </a:p>
          <a:p>
            <a:pPr lvl="2"/>
            <a:endParaRPr lang="en-GB" sz="2000" dirty="0"/>
          </a:p>
          <a:p>
            <a:r>
              <a:rPr lang="en-GB" sz="2300" dirty="0"/>
              <a:t>Some Meeting rooms</a:t>
            </a:r>
          </a:p>
          <a:p>
            <a:pPr lvl="1"/>
            <a:r>
              <a:rPr lang="en-GB" sz="2300" dirty="0"/>
              <a:t>Video conferencing</a:t>
            </a:r>
          </a:p>
          <a:p>
            <a:pPr lvl="2"/>
            <a:r>
              <a:rPr lang="en-GB" sz="2000" dirty="0"/>
              <a:t>Acts as a webcam and microphone</a:t>
            </a:r>
          </a:p>
          <a:p>
            <a:pPr lvl="2"/>
            <a:endParaRPr lang="en-GB" dirty="0"/>
          </a:p>
        </p:txBody>
      </p:sp>
      <p:pic>
        <p:nvPicPr>
          <p:cNvPr id="5" name="Picture 4" descr="Microphone on lectern">
            <a:extLst>
              <a:ext uri="{FF2B5EF4-FFF2-40B4-BE49-F238E27FC236}">
                <a16:creationId xmlns:a16="http://schemas.microsoft.com/office/drawing/2014/main" id="{CF8C80EE-5D1A-45CA-8693-48CDF64578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42" y="2746374"/>
            <a:ext cx="2046272" cy="1663831"/>
          </a:xfrm>
          <a:prstGeom prst="rect">
            <a:avLst/>
          </a:prstGeom>
        </p:spPr>
      </p:pic>
      <p:pic>
        <p:nvPicPr>
          <p:cNvPr id="7" name="Picture 6" descr="Webcam">
            <a:extLst>
              <a:ext uri="{FF2B5EF4-FFF2-40B4-BE49-F238E27FC236}">
                <a16:creationId xmlns:a16="http://schemas.microsoft.com/office/drawing/2014/main" id="{CF6ABF2B-8A44-4F99-A446-E0E629675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42" y="4540667"/>
            <a:ext cx="2046272" cy="1550392"/>
          </a:xfrm>
          <a:prstGeom prst="rect">
            <a:avLst/>
          </a:prstGeom>
        </p:spPr>
      </p:pic>
      <p:pic>
        <p:nvPicPr>
          <p:cNvPr id="9" name="Picture 8" descr="Visualiser">
            <a:extLst>
              <a:ext uri="{FF2B5EF4-FFF2-40B4-BE49-F238E27FC236}">
                <a16:creationId xmlns:a16="http://schemas.microsoft.com/office/drawing/2014/main" id="{166C562B-D0B7-43ED-9F50-2BD4AE6F59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206" y="2746374"/>
            <a:ext cx="2248578" cy="33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7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B288-3225-4781-B891-B87C6860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Settings for 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72D60-3DB5-4832-9B66-856051DA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r>
              <a:rPr lang="en-GB" sz="2400" dirty="0"/>
              <a:t>Microphone –  USB audio CODEC or Samson UB1</a:t>
            </a:r>
          </a:p>
          <a:p>
            <a:endParaRPr lang="en-GB" sz="2400" dirty="0"/>
          </a:p>
          <a:p>
            <a:r>
              <a:rPr lang="en-GB" sz="2400" dirty="0"/>
              <a:t>Webcam – Default webcam or Logitech Webcam C930e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1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8629-83CB-41D3-87A6-C427AE55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Panopto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6411-303C-4563-ACED-6F6F7F76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47826" cy="39921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500"/>
              </a:spcAft>
            </a:pPr>
            <a:r>
              <a:rPr lang="en-GB" sz="2800" dirty="0"/>
              <a:t>Access on Desktop or Blackboard </a:t>
            </a:r>
          </a:p>
          <a:p>
            <a:pPr>
              <a:spcAft>
                <a:spcPts val="500"/>
              </a:spcAft>
            </a:pPr>
            <a:r>
              <a:rPr lang="en-GB" sz="2800" dirty="0"/>
              <a:t>Set up as you normally would: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Select camera, microphone and screen/application</a:t>
            </a:r>
          </a:p>
          <a:p>
            <a:pPr>
              <a:spcAft>
                <a:spcPts val="500"/>
              </a:spcAft>
            </a:pPr>
            <a:r>
              <a:rPr lang="en-GB" sz="2800" dirty="0"/>
              <a:t>Start recording and put Panopto window in background</a:t>
            </a:r>
          </a:p>
          <a:p>
            <a:pPr>
              <a:spcAft>
                <a:spcPts val="500"/>
              </a:spcAft>
            </a:pPr>
            <a:r>
              <a:rPr lang="en-GB" sz="2800" dirty="0"/>
              <a:t>Stop recording when done and wait a few seconds for upload</a:t>
            </a:r>
          </a:p>
          <a:p>
            <a:pPr>
              <a:spcAft>
                <a:spcPts val="500"/>
              </a:spcAft>
            </a:pPr>
            <a:r>
              <a:rPr lang="en-GB" sz="2800" dirty="0"/>
              <a:t>Access on any computer through web later for editing and publishing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55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D42C-48AC-40B8-AB1A-BE2D15E5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Panopto settings</a:t>
            </a:r>
          </a:p>
        </p:txBody>
      </p:sp>
      <p:pic>
        <p:nvPicPr>
          <p:cNvPr id="5" name="Content Placeholder 4" descr="Panopto interface showing webcam and boundary microphone selected">
            <a:extLst>
              <a:ext uri="{FF2B5EF4-FFF2-40B4-BE49-F238E27FC236}">
                <a16:creationId xmlns:a16="http://schemas.microsoft.com/office/drawing/2014/main" id="{F36C10F2-40F3-464D-939E-DB917928F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5" y="2575219"/>
            <a:ext cx="4330520" cy="3416300"/>
          </a:xfrm>
          <a:ln>
            <a:solidFill>
              <a:schemeClr val="tx1"/>
            </a:solidFill>
          </a:ln>
        </p:spPr>
      </p:pic>
      <p:pic>
        <p:nvPicPr>
          <p:cNvPr id="7" name="Picture 6" descr="Panopto web interface showing boundary microphone selected">
            <a:extLst>
              <a:ext uri="{FF2B5EF4-FFF2-40B4-BE49-F238E27FC236}">
                <a16:creationId xmlns:a16="http://schemas.microsoft.com/office/drawing/2014/main" id="{B288040F-483D-4B34-B784-E35541878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56" y="2575220"/>
            <a:ext cx="4547575" cy="341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725526-A3F7-4B70-B2FD-4D2D2734E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61775" y="3797184"/>
              <a:ext cx="1569240" cy="1095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725526-A3F7-4B70-B2FD-4D2D2734E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773" y="3788187"/>
                <a:ext cx="1586884" cy="1112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BCC6AC-17B2-470D-B65A-F41A25B2AE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162615" y="134342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BCC6AC-17B2-470D-B65A-F41A25B2AE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3615" y="13344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0A6048-4909-4583-A5A5-E38670A75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75975" y="134342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0A6048-4909-4583-A5A5-E38670A75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6975" y="13344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8BB413-AE27-4A5C-B58F-3FA82E75B1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75975" y="134342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8BB413-AE27-4A5C-B58F-3FA82E75B1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6975" y="133442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C5D9-86A0-4152-84C9-C6E116EC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7410-C093-4A17-BC25-9D018EEA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967748" cy="3887241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GB" sz="2400" dirty="0"/>
              <a:t>Access through Blackboard module as normal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Set up as usual:</a:t>
            </a:r>
          </a:p>
          <a:p>
            <a:pPr lvl="1">
              <a:spcAft>
                <a:spcPts val="500"/>
              </a:spcAft>
            </a:pPr>
            <a:r>
              <a:rPr lang="en-GB" sz="2000" dirty="0"/>
              <a:t>Select camera, microphone and screen/application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Start recording and put window in background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Stop recording when done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Access on any computer through web later for editing and publishing to share or upload to Panopto for editing/publishing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25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11F-3E4C-4F1C-A091-7A11ACCC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Collaborate settings</a:t>
            </a:r>
          </a:p>
        </p:txBody>
      </p:sp>
      <p:pic>
        <p:nvPicPr>
          <p:cNvPr id="4" name="Picture 3" descr="Collaborate interface showing boundary microphone selected">
            <a:extLst>
              <a:ext uri="{FF2B5EF4-FFF2-40B4-BE49-F238E27FC236}">
                <a16:creationId xmlns:a16="http://schemas.microsoft.com/office/drawing/2014/main" id="{42EF3BEF-43A4-43A2-8E08-CCD00233B2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447" y="2764658"/>
            <a:ext cx="5128426" cy="32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93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1.3.3.5"/>
  <p:tag name="TPOS" val="2"/>
  <p:tag name="TPLASTSAVEVERSION" val="6.2 PC"/>
  <p:tag name="TPLASTSAVEPRODUCT" val="EchoPoll for PowerPoin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684</TotalTime>
  <Words>455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Segoe UI</vt:lpstr>
      <vt:lpstr>Wingdings 3</vt:lpstr>
      <vt:lpstr>Ion Boardroom</vt:lpstr>
      <vt:lpstr>Recording Classroom Teaching</vt:lpstr>
      <vt:lpstr>Headlines</vt:lpstr>
      <vt:lpstr>Recording Software</vt:lpstr>
      <vt:lpstr>Equipment in rooms</vt:lpstr>
      <vt:lpstr>Settings for all software</vt:lpstr>
      <vt:lpstr>Panopto</vt:lpstr>
      <vt:lpstr>Panopto settings</vt:lpstr>
      <vt:lpstr>Collaborate</vt:lpstr>
      <vt:lpstr>Collaborate settings</vt:lpstr>
      <vt:lpstr>Teams</vt:lpstr>
      <vt:lpstr>Teams settings</vt:lpstr>
      <vt:lpstr>Recording visualisers</vt:lpstr>
      <vt:lpstr>Sharing the Visualiser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Classroom Teaching</dc:title>
  <dc:creator>Glover, Ian</dc:creator>
  <cp:lastModifiedBy>Glover, Ian (Student)</cp:lastModifiedBy>
  <cp:revision>33</cp:revision>
  <dcterms:created xsi:type="dcterms:W3CDTF">2021-09-03T14:36:26Z</dcterms:created>
  <dcterms:modified xsi:type="dcterms:W3CDTF">2024-09-20T12:36:12Z</dcterms:modified>
</cp:coreProperties>
</file>