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5" r:id="rId3"/>
    <p:sldId id="280" r:id="rId4"/>
    <p:sldId id="278" r:id="rId5"/>
    <p:sldId id="258" r:id="rId6"/>
    <p:sldId id="257" r:id="rId7"/>
    <p:sldId id="259" r:id="rId8"/>
    <p:sldId id="264" r:id="rId9"/>
    <p:sldId id="265" r:id="rId10"/>
    <p:sldId id="261" r:id="rId11"/>
    <p:sldId id="260" r:id="rId12"/>
    <p:sldId id="267" r:id="rId13"/>
    <p:sldId id="270" r:id="rId14"/>
    <p:sldId id="275" r:id="rId15"/>
    <p:sldId id="281" r:id="rId16"/>
    <p:sldId id="282" r:id="rId17"/>
    <p:sldId id="283" r:id="rId18"/>
    <p:sldId id="284" r:id="rId19"/>
    <p:sldId id="274" r:id="rId20"/>
    <p:sldId id="268" r:id="rId21"/>
    <p:sldId id="269" r:id="rId22"/>
    <p:sldId id="262" r:id="rId23"/>
    <p:sldId id="263" r:id="rId24"/>
    <p:sldId id="276" r:id="rId25"/>
    <p:sldId id="277" r:id="rId26"/>
    <p:sldId id="273" r:id="rId27"/>
    <p:sldId id="279" r:id="rId28"/>
    <p:sldId id="271" r:id="rId29"/>
    <p:sldId id="27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DCC25-4FD9-EAF0-F5DC-A8084DC077F1}" v="173" dt="2024-08-13T13:03:45.227"/>
    <p1510:client id="{CF966C94-8542-72D8-10C2-E8F6622B826D}" v="2" dt="2024-08-13T10:43:28.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rise.articulate.com/share/dPC3F7wAQgeKahu71aUg0vBKfEUg8vsj" TargetMode="External"/><Relationship Id="rId2" Type="http://schemas.openxmlformats.org/officeDocument/2006/relationships/hyperlink" Target="https://www.youtube.com/watch?v=3pXMDKNrwtY" TargetMode="External"/><Relationship Id="rId1" Type="http://schemas.openxmlformats.org/officeDocument/2006/relationships/hyperlink" Target="https://guides.turnitin.com/hc/en-us/categories/22037225052173-Academic-integrity-tools" TargetMode="External"/><Relationship Id="rId5" Type="http://schemas.openxmlformats.org/officeDocument/2006/relationships/hyperlink" Target="https://sheffieldhallam.sharepoint.com/:w:/t/T000428/EQNAarkfQYVMu_N66JHqCr4BxIS9Qu1kDiV7i7fl9qCwAw?e=gPaNfq" TargetMode="External"/><Relationship Id="rId4" Type="http://schemas.openxmlformats.org/officeDocument/2006/relationships/hyperlink" Target="https://rise.articulate.com/share/dPC3F7wAQgeKahu71aUg0vBKfEUg8vsj#/"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turnitin.com/static/plagiarism-spectrum/" TargetMode="External"/><Relationship Id="rId2" Type="http://schemas.openxmlformats.org/officeDocument/2006/relationships/hyperlink" Target="https://academicintegrity.org/" TargetMode="External"/><Relationship Id="rId1" Type="http://schemas.openxmlformats.org/officeDocument/2006/relationships/hyperlink" Target="https://www.academicintegrity.eu/wp/" TargetMode="External"/><Relationship Id="rId5" Type="http://schemas.openxmlformats.org/officeDocument/2006/relationships/hyperlink" Target="https://rise.articulate.com/share/dPC3F7wAQgeKahu71aUg0vBKfEUg8vsj" TargetMode="External"/><Relationship Id="rId4" Type="http://schemas.openxmlformats.org/officeDocument/2006/relationships/hyperlink" Target="https://www.qaa.ac.uk/about-us/what-we-do/academic-integrity"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sheffieldhallam.sharepoint.com/sites/3007/academicservices/SiteCollectionDocuments/Academic%20Conduct%20Notification%20Pro%20Forma.docx" TargetMode="External"/><Relationship Id="rId2" Type="http://schemas.openxmlformats.org/officeDocument/2006/relationships/hyperlink" Target="https://sheffieldhallam.sharepoint.com/sites/3007/academicservices/COND/SitePages/Academic-Conduct.aspx" TargetMode="External"/><Relationship Id="rId1" Type="http://schemas.openxmlformats.org/officeDocument/2006/relationships/hyperlink" Target="https://forms.office.com/Pages/ResponsePage.aspx?id=ofZoiROsL0e4mfcxbkOfQ3JQNC91DRVLmw46PyZ2FwNUOUU1SzZNM1VaRlNUOU1ITTlNTDJBRFZESC4u" TargetMode="External"/><Relationship Id="rId4" Type="http://schemas.openxmlformats.org/officeDocument/2006/relationships/hyperlink" Target="https://blogs.shu.ac.uk/teaching/academic-conduct/"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rise.articulate.com/share/dPC3F7wAQgeKahu71aUg0vBKfEUg8vsj" TargetMode="External"/><Relationship Id="rId2" Type="http://schemas.openxmlformats.org/officeDocument/2006/relationships/hyperlink" Target="https://www.youtube.com/watch?v=3pXMDKNrwtY" TargetMode="External"/><Relationship Id="rId1" Type="http://schemas.openxmlformats.org/officeDocument/2006/relationships/hyperlink" Target="https://guides.turnitin.com/hc/en-us/categories/22037225052173-Academic-integrity-tools" TargetMode="External"/><Relationship Id="rId5" Type="http://schemas.openxmlformats.org/officeDocument/2006/relationships/hyperlink" Target="https://sheffieldhallam.sharepoint.com/:w:/t/T000428/EQNAarkfQYVMu_N66JHqCr4BxIS9Qu1kDiV7i7fl9qCwAw?e=gPaNfq" TargetMode="External"/><Relationship Id="rId4" Type="http://schemas.openxmlformats.org/officeDocument/2006/relationships/hyperlink" Target="https://rise.articulate.com/share/dPC3F7wAQgeKahu71aUg0vBKfEUg8vsj#/"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turnitin.com/static/plagiarism-spectrum/" TargetMode="External"/><Relationship Id="rId2" Type="http://schemas.openxmlformats.org/officeDocument/2006/relationships/hyperlink" Target="https://academicintegrity.org/" TargetMode="External"/><Relationship Id="rId1" Type="http://schemas.openxmlformats.org/officeDocument/2006/relationships/hyperlink" Target="https://www.academicintegrity.eu/wp/" TargetMode="External"/><Relationship Id="rId5" Type="http://schemas.openxmlformats.org/officeDocument/2006/relationships/hyperlink" Target="https://rise.articulate.com/share/dPC3F7wAQgeKahu71aUg0vBKfEUg8vsj" TargetMode="External"/><Relationship Id="rId4" Type="http://schemas.openxmlformats.org/officeDocument/2006/relationships/hyperlink" Target="https://www.qaa.ac.uk/about-us/what-we-do/academic-integrity"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sheffieldhallam.sharepoint.com/sites/3007/academicservices/COND/SitePages/Academic-Conduct.aspx" TargetMode="External"/><Relationship Id="rId2" Type="http://schemas.openxmlformats.org/officeDocument/2006/relationships/hyperlink" Target="https://forms.office.com/Pages/ResponsePage.aspx?id=ofZoiROsL0e4mfcxbkOfQ3JQNC91DRVLmw46PyZ2FwNUOUU1SzZNM1VaRlNUOU1ITTlNTDJBRFZESC4u" TargetMode="External"/><Relationship Id="rId1" Type="http://schemas.openxmlformats.org/officeDocument/2006/relationships/hyperlink" Target="https://blogs.shu.ac.uk/teaching/academic-conduct/" TargetMode="External"/><Relationship Id="rId4" Type="http://schemas.openxmlformats.org/officeDocument/2006/relationships/hyperlink" Target="https://sheffieldhallam.sharepoint.com/sites/3007/academicservices/SiteCollectionDocuments/Academic%20Conduct%20Notification%20Pro%20Forma.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D8729-CCA0-44CD-8407-07473B788D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A75C641-90B8-4783-AAA1-20F7A1F41A25}">
      <dgm:prSet/>
      <dgm:spPr/>
      <dgm:t>
        <a:bodyPr/>
        <a:lstStyle/>
        <a:p>
          <a:r>
            <a:rPr lang="en-US"/>
            <a:t>The Plagiarism Spectrum resource is produced by Turnitin.  It identifies 10 types of plagiarism and gives clear examples of each kind.  It's worth viewing online but the main types identified are:</a:t>
          </a:r>
        </a:p>
      </dgm:t>
    </dgm:pt>
    <dgm:pt modelId="{4711BACA-F95E-41AA-9156-C35EE02D6C39}" type="parTrans" cxnId="{14584ECB-4B93-4D4E-8F4E-8E7CE66091AF}">
      <dgm:prSet/>
      <dgm:spPr/>
      <dgm:t>
        <a:bodyPr/>
        <a:lstStyle/>
        <a:p>
          <a:endParaRPr lang="en-US"/>
        </a:p>
      </dgm:t>
    </dgm:pt>
    <dgm:pt modelId="{D1DBDC4F-7214-4D2E-9E7A-22F275D127BD}" type="sibTrans" cxnId="{14584ECB-4B93-4D4E-8F4E-8E7CE66091AF}">
      <dgm:prSet/>
      <dgm:spPr/>
      <dgm:t>
        <a:bodyPr/>
        <a:lstStyle/>
        <a:p>
          <a:endParaRPr lang="en-US"/>
        </a:p>
      </dgm:t>
    </dgm:pt>
    <dgm:pt modelId="{9BCC0EEF-BCAB-4B75-B2C7-2A15E974DEAA}">
      <dgm:prSet/>
      <dgm:spPr/>
      <dgm:t>
        <a:bodyPr/>
        <a:lstStyle/>
        <a:p>
          <a:r>
            <a:rPr lang="en-US"/>
            <a:t>'Clone: submitting another's work, word-for-word, as one's own'</a:t>
          </a:r>
        </a:p>
      </dgm:t>
    </dgm:pt>
    <dgm:pt modelId="{E2519172-C105-41F8-A81B-18D822D0A6EC}" type="parTrans" cxnId="{74202D5F-AE42-4C1A-B04C-20B7E24208C1}">
      <dgm:prSet/>
      <dgm:spPr/>
      <dgm:t>
        <a:bodyPr/>
        <a:lstStyle/>
        <a:p>
          <a:endParaRPr lang="en-US"/>
        </a:p>
      </dgm:t>
    </dgm:pt>
    <dgm:pt modelId="{6D6E0CCF-3593-471B-8162-13E4783789F4}" type="sibTrans" cxnId="{74202D5F-AE42-4C1A-B04C-20B7E24208C1}">
      <dgm:prSet/>
      <dgm:spPr/>
      <dgm:t>
        <a:bodyPr/>
        <a:lstStyle/>
        <a:p>
          <a:endParaRPr lang="en-US"/>
        </a:p>
      </dgm:t>
    </dgm:pt>
    <dgm:pt modelId="{7C24056D-FC54-40F8-B3E6-01CBF59E68E3}">
      <dgm:prSet/>
      <dgm:spPr/>
      <dgm:t>
        <a:bodyPr/>
        <a:lstStyle/>
        <a:p>
          <a:r>
            <a:rPr lang="en-US"/>
            <a:t>'CTRL-C: contains significant portions of text from a single source without alterations'</a:t>
          </a:r>
        </a:p>
      </dgm:t>
    </dgm:pt>
    <dgm:pt modelId="{3305C2C8-FF1F-4C77-A4B5-094DE9542C33}" type="parTrans" cxnId="{EFD2B0F2-D0EE-4FFD-BFFE-19F13931FD19}">
      <dgm:prSet/>
      <dgm:spPr/>
      <dgm:t>
        <a:bodyPr/>
        <a:lstStyle/>
        <a:p>
          <a:endParaRPr lang="en-US"/>
        </a:p>
      </dgm:t>
    </dgm:pt>
    <dgm:pt modelId="{8CA2398C-475D-43DB-9486-5B6A36782E25}" type="sibTrans" cxnId="{EFD2B0F2-D0EE-4FFD-BFFE-19F13931FD19}">
      <dgm:prSet/>
      <dgm:spPr/>
      <dgm:t>
        <a:bodyPr/>
        <a:lstStyle/>
        <a:p>
          <a:endParaRPr lang="en-US"/>
        </a:p>
      </dgm:t>
    </dgm:pt>
    <dgm:pt modelId="{118A9FF0-B0DD-4B87-9B32-C6460BBF3C3A}">
      <dgm:prSet/>
      <dgm:spPr/>
      <dgm:t>
        <a:bodyPr/>
        <a:lstStyle/>
        <a:p>
          <a:r>
            <a:rPr lang="en-US"/>
            <a:t>'Find-Replace: changing key words and phrases but retaining the essential content of the source'</a:t>
          </a:r>
        </a:p>
      </dgm:t>
    </dgm:pt>
    <dgm:pt modelId="{732F126D-CFCC-4777-988B-0D9284E8DE34}" type="parTrans" cxnId="{60255FD6-3BCD-4F88-893C-B58F4698BE71}">
      <dgm:prSet/>
      <dgm:spPr/>
      <dgm:t>
        <a:bodyPr/>
        <a:lstStyle/>
        <a:p>
          <a:endParaRPr lang="en-US"/>
        </a:p>
      </dgm:t>
    </dgm:pt>
    <dgm:pt modelId="{2D215DDE-C48C-4695-92F0-7A2674D175FE}" type="sibTrans" cxnId="{60255FD6-3BCD-4F88-893C-B58F4698BE71}">
      <dgm:prSet/>
      <dgm:spPr/>
      <dgm:t>
        <a:bodyPr/>
        <a:lstStyle/>
        <a:p>
          <a:endParaRPr lang="en-US"/>
        </a:p>
      </dgm:t>
    </dgm:pt>
    <dgm:pt modelId="{05C5F6CE-49CC-4827-AE61-06E202F0E9BF}">
      <dgm:prSet/>
      <dgm:spPr/>
      <dgm:t>
        <a:bodyPr/>
        <a:lstStyle/>
        <a:p>
          <a:r>
            <a:rPr lang="en-US"/>
            <a:t>'Remix: paraphrases from multiple sources, made to fit together'</a:t>
          </a:r>
        </a:p>
      </dgm:t>
    </dgm:pt>
    <dgm:pt modelId="{FB8C7DBE-AF6E-41B7-95EC-AE21FA0F431E}" type="parTrans" cxnId="{2FAE651A-69E5-4400-9B0F-34054B3ACD4E}">
      <dgm:prSet/>
      <dgm:spPr/>
      <dgm:t>
        <a:bodyPr/>
        <a:lstStyle/>
        <a:p>
          <a:endParaRPr lang="en-US"/>
        </a:p>
      </dgm:t>
    </dgm:pt>
    <dgm:pt modelId="{D48D7274-93F8-4C8C-BB7D-3564B96406E6}" type="sibTrans" cxnId="{2FAE651A-69E5-4400-9B0F-34054B3ACD4E}">
      <dgm:prSet/>
      <dgm:spPr/>
      <dgm:t>
        <a:bodyPr/>
        <a:lstStyle/>
        <a:p>
          <a:endParaRPr lang="en-US"/>
        </a:p>
      </dgm:t>
    </dgm:pt>
    <dgm:pt modelId="{8BD38BF7-29A9-4AEE-B805-A658A3B2F41E}" type="pres">
      <dgm:prSet presAssocID="{10ED8729-CCA0-44CD-8407-07473B788D71}" presName="vert0" presStyleCnt="0">
        <dgm:presLayoutVars>
          <dgm:dir/>
          <dgm:animOne val="branch"/>
          <dgm:animLvl val="lvl"/>
        </dgm:presLayoutVars>
      </dgm:prSet>
      <dgm:spPr/>
    </dgm:pt>
    <dgm:pt modelId="{E7C3F040-40A8-4A0B-BBDC-C83CED43FCC4}" type="pres">
      <dgm:prSet presAssocID="{0A75C641-90B8-4783-AAA1-20F7A1F41A25}" presName="thickLine" presStyleLbl="alignNode1" presStyleIdx="0" presStyleCnt="1"/>
      <dgm:spPr/>
    </dgm:pt>
    <dgm:pt modelId="{59ED13C7-4F32-4443-A6AE-39D704E61173}" type="pres">
      <dgm:prSet presAssocID="{0A75C641-90B8-4783-AAA1-20F7A1F41A25}" presName="horz1" presStyleCnt="0"/>
      <dgm:spPr/>
    </dgm:pt>
    <dgm:pt modelId="{5C8EAC2B-42EA-42F3-A9E0-EE613244F7F6}" type="pres">
      <dgm:prSet presAssocID="{0A75C641-90B8-4783-AAA1-20F7A1F41A25}" presName="tx1" presStyleLbl="revTx" presStyleIdx="0" presStyleCnt="5"/>
      <dgm:spPr/>
    </dgm:pt>
    <dgm:pt modelId="{74FC29FB-ED3C-4100-BCC4-FDEFE7F94BC0}" type="pres">
      <dgm:prSet presAssocID="{0A75C641-90B8-4783-AAA1-20F7A1F41A25}" presName="vert1" presStyleCnt="0"/>
      <dgm:spPr/>
    </dgm:pt>
    <dgm:pt modelId="{67DB4609-2AFF-4157-9D78-1FB4889A2471}" type="pres">
      <dgm:prSet presAssocID="{9BCC0EEF-BCAB-4B75-B2C7-2A15E974DEAA}" presName="vertSpace2a" presStyleCnt="0"/>
      <dgm:spPr/>
    </dgm:pt>
    <dgm:pt modelId="{43FCF768-DFA1-4FFE-BB15-21BD0F20AFE2}" type="pres">
      <dgm:prSet presAssocID="{9BCC0EEF-BCAB-4B75-B2C7-2A15E974DEAA}" presName="horz2" presStyleCnt="0"/>
      <dgm:spPr/>
    </dgm:pt>
    <dgm:pt modelId="{D480D394-F442-4165-B690-9FB88F508B08}" type="pres">
      <dgm:prSet presAssocID="{9BCC0EEF-BCAB-4B75-B2C7-2A15E974DEAA}" presName="horzSpace2" presStyleCnt="0"/>
      <dgm:spPr/>
    </dgm:pt>
    <dgm:pt modelId="{22D3B837-5F24-47D2-9E37-A7D68A0831A4}" type="pres">
      <dgm:prSet presAssocID="{9BCC0EEF-BCAB-4B75-B2C7-2A15E974DEAA}" presName="tx2" presStyleLbl="revTx" presStyleIdx="1" presStyleCnt="5"/>
      <dgm:spPr/>
    </dgm:pt>
    <dgm:pt modelId="{0BD33D13-A2AC-4566-AF69-2C0B0AF8158D}" type="pres">
      <dgm:prSet presAssocID="{9BCC0EEF-BCAB-4B75-B2C7-2A15E974DEAA}" presName="vert2" presStyleCnt="0"/>
      <dgm:spPr/>
    </dgm:pt>
    <dgm:pt modelId="{219E7296-D46D-4F53-8DC4-D1DA48DDE28E}" type="pres">
      <dgm:prSet presAssocID="{9BCC0EEF-BCAB-4B75-B2C7-2A15E974DEAA}" presName="thinLine2b" presStyleLbl="callout" presStyleIdx="0" presStyleCnt="4"/>
      <dgm:spPr/>
    </dgm:pt>
    <dgm:pt modelId="{EB076EA4-5FB3-4E56-B9C6-E2C57C388611}" type="pres">
      <dgm:prSet presAssocID="{9BCC0EEF-BCAB-4B75-B2C7-2A15E974DEAA}" presName="vertSpace2b" presStyleCnt="0"/>
      <dgm:spPr/>
    </dgm:pt>
    <dgm:pt modelId="{3613206A-E426-40D6-90AB-606678E5F21D}" type="pres">
      <dgm:prSet presAssocID="{7C24056D-FC54-40F8-B3E6-01CBF59E68E3}" presName="horz2" presStyleCnt="0"/>
      <dgm:spPr/>
    </dgm:pt>
    <dgm:pt modelId="{2FBD550F-7E67-43D2-8D57-9C3F9E7E70FD}" type="pres">
      <dgm:prSet presAssocID="{7C24056D-FC54-40F8-B3E6-01CBF59E68E3}" presName="horzSpace2" presStyleCnt="0"/>
      <dgm:spPr/>
    </dgm:pt>
    <dgm:pt modelId="{6D7113AD-B0AD-41E4-89C8-4DBFBBD11B32}" type="pres">
      <dgm:prSet presAssocID="{7C24056D-FC54-40F8-B3E6-01CBF59E68E3}" presName="tx2" presStyleLbl="revTx" presStyleIdx="2" presStyleCnt="5"/>
      <dgm:spPr/>
    </dgm:pt>
    <dgm:pt modelId="{A12944FD-1F6A-42F2-83FF-22A5844B9903}" type="pres">
      <dgm:prSet presAssocID="{7C24056D-FC54-40F8-B3E6-01CBF59E68E3}" presName="vert2" presStyleCnt="0"/>
      <dgm:spPr/>
    </dgm:pt>
    <dgm:pt modelId="{2D8541D3-49DA-42A9-AE55-2315E858BF19}" type="pres">
      <dgm:prSet presAssocID="{7C24056D-FC54-40F8-B3E6-01CBF59E68E3}" presName="thinLine2b" presStyleLbl="callout" presStyleIdx="1" presStyleCnt="4"/>
      <dgm:spPr/>
    </dgm:pt>
    <dgm:pt modelId="{5ECF5051-E4FE-4BD2-AACB-1769ED401A23}" type="pres">
      <dgm:prSet presAssocID="{7C24056D-FC54-40F8-B3E6-01CBF59E68E3}" presName="vertSpace2b" presStyleCnt="0"/>
      <dgm:spPr/>
    </dgm:pt>
    <dgm:pt modelId="{66399F16-4EED-4B27-8B6F-932E3D4612D0}" type="pres">
      <dgm:prSet presAssocID="{118A9FF0-B0DD-4B87-9B32-C6460BBF3C3A}" presName="horz2" presStyleCnt="0"/>
      <dgm:spPr/>
    </dgm:pt>
    <dgm:pt modelId="{13AF5825-7556-4449-AE5B-D678EAAE953B}" type="pres">
      <dgm:prSet presAssocID="{118A9FF0-B0DD-4B87-9B32-C6460BBF3C3A}" presName="horzSpace2" presStyleCnt="0"/>
      <dgm:spPr/>
    </dgm:pt>
    <dgm:pt modelId="{33064123-93A2-48B4-A1BD-FB1C29E2589F}" type="pres">
      <dgm:prSet presAssocID="{118A9FF0-B0DD-4B87-9B32-C6460BBF3C3A}" presName="tx2" presStyleLbl="revTx" presStyleIdx="3" presStyleCnt="5"/>
      <dgm:spPr/>
    </dgm:pt>
    <dgm:pt modelId="{4BD6F476-A16D-4E9C-BC91-34BCD466A9C0}" type="pres">
      <dgm:prSet presAssocID="{118A9FF0-B0DD-4B87-9B32-C6460BBF3C3A}" presName="vert2" presStyleCnt="0"/>
      <dgm:spPr/>
    </dgm:pt>
    <dgm:pt modelId="{1E6A69C8-D0F3-4B02-BCD8-12916917D5BE}" type="pres">
      <dgm:prSet presAssocID="{118A9FF0-B0DD-4B87-9B32-C6460BBF3C3A}" presName="thinLine2b" presStyleLbl="callout" presStyleIdx="2" presStyleCnt="4"/>
      <dgm:spPr/>
    </dgm:pt>
    <dgm:pt modelId="{67D8B436-1507-4495-8473-EFE54ACBC67B}" type="pres">
      <dgm:prSet presAssocID="{118A9FF0-B0DD-4B87-9B32-C6460BBF3C3A}" presName="vertSpace2b" presStyleCnt="0"/>
      <dgm:spPr/>
    </dgm:pt>
    <dgm:pt modelId="{73EAA755-5EB2-479D-AD84-1068D04E1CB6}" type="pres">
      <dgm:prSet presAssocID="{05C5F6CE-49CC-4827-AE61-06E202F0E9BF}" presName="horz2" presStyleCnt="0"/>
      <dgm:spPr/>
    </dgm:pt>
    <dgm:pt modelId="{564962E8-F4BA-46A2-9586-4F0A29919067}" type="pres">
      <dgm:prSet presAssocID="{05C5F6CE-49CC-4827-AE61-06E202F0E9BF}" presName="horzSpace2" presStyleCnt="0"/>
      <dgm:spPr/>
    </dgm:pt>
    <dgm:pt modelId="{19D65E74-00CE-4461-BA39-DB0E86955A12}" type="pres">
      <dgm:prSet presAssocID="{05C5F6CE-49CC-4827-AE61-06E202F0E9BF}" presName="tx2" presStyleLbl="revTx" presStyleIdx="4" presStyleCnt="5"/>
      <dgm:spPr/>
    </dgm:pt>
    <dgm:pt modelId="{BE0CC296-2D4E-4FE8-BD04-B0C689A116E3}" type="pres">
      <dgm:prSet presAssocID="{05C5F6CE-49CC-4827-AE61-06E202F0E9BF}" presName="vert2" presStyleCnt="0"/>
      <dgm:spPr/>
    </dgm:pt>
    <dgm:pt modelId="{D0B11045-BA5F-4636-8FA9-6F052229D230}" type="pres">
      <dgm:prSet presAssocID="{05C5F6CE-49CC-4827-AE61-06E202F0E9BF}" presName="thinLine2b" presStyleLbl="callout" presStyleIdx="3" presStyleCnt="4"/>
      <dgm:spPr/>
    </dgm:pt>
    <dgm:pt modelId="{0B321FEB-5567-4799-956B-F72DE5A1540C}" type="pres">
      <dgm:prSet presAssocID="{05C5F6CE-49CC-4827-AE61-06E202F0E9BF}" presName="vertSpace2b" presStyleCnt="0"/>
      <dgm:spPr/>
    </dgm:pt>
  </dgm:ptLst>
  <dgm:cxnLst>
    <dgm:cxn modelId="{2FAE651A-69E5-4400-9B0F-34054B3ACD4E}" srcId="{0A75C641-90B8-4783-AAA1-20F7A1F41A25}" destId="{05C5F6CE-49CC-4827-AE61-06E202F0E9BF}" srcOrd="3" destOrd="0" parTransId="{FB8C7DBE-AF6E-41B7-95EC-AE21FA0F431E}" sibTransId="{D48D7274-93F8-4C8C-BB7D-3564B96406E6}"/>
    <dgm:cxn modelId="{BE4EA42C-93A1-4B58-A4EF-7BE109FB9E1A}" type="presOf" srcId="{05C5F6CE-49CC-4827-AE61-06E202F0E9BF}" destId="{19D65E74-00CE-4461-BA39-DB0E86955A12}" srcOrd="0" destOrd="0" presId="urn:microsoft.com/office/officeart/2008/layout/LinedList"/>
    <dgm:cxn modelId="{A7B84D34-6CFB-408A-9414-51B2C1666184}" type="presOf" srcId="{9BCC0EEF-BCAB-4B75-B2C7-2A15E974DEAA}" destId="{22D3B837-5F24-47D2-9E37-A7D68A0831A4}" srcOrd="0" destOrd="0" presId="urn:microsoft.com/office/officeart/2008/layout/LinedList"/>
    <dgm:cxn modelId="{74202D5F-AE42-4C1A-B04C-20B7E24208C1}" srcId="{0A75C641-90B8-4783-AAA1-20F7A1F41A25}" destId="{9BCC0EEF-BCAB-4B75-B2C7-2A15E974DEAA}" srcOrd="0" destOrd="0" parTransId="{E2519172-C105-41F8-A81B-18D822D0A6EC}" sibTransId="{6D6E0CCF-3593-471B-8162-13E4783789F4}"/>
    <dgm:cxn modelId="{42CFB087-02E6-4174-8E75-DA4768B29025}" type="presOf" srcId="{7C24056D-FC54-40F8-B3E6-01CBF59E68E3}" destId="{6D7113AD-B0AD-41E4-89C8-4DBFBBD11B32}" srcOrd="0" destOrd="0" presId="urn:microsoft.com/office/officeart/2008/layout/LinedList"/>
    <dgm:cxn modelId="{608D73B9-852F-455B-919E-1AF374BD1017}" type="presOf" srcId="{10ED8729-CCA0-44CD-8407-07473B788D71}" destId="{8BD38BF7-29A9-4AEE-B805-A658A3B2F41E}" srcOrd="0" destOrd="0" presId="urn:microsoft.com/office/officeart/2008/layout/LinedList"/>
    <dgm:cxn modelId="{14584ECB-4B93-4D4E-8F4E-8E7CE66091AF}" srcId="{10ED8729-CCA0-44CD-8407-07473B788D71}" destId="{0A75C641-90B8-4783-AAA1-20F7A1F41A25}" srcOrd="0" destOrd="0" parTransId="{4711BACA-F95E-41AA-9156-C35EE02D6C39}" sibTransId="{D1DBDC4F-7214-4D2E-9E7A-22F275D127BD}"/>
    <dgm:cxn modelId="{9317CDD0-50C1-4460-8005-D7DC7547BCD5}" type="presOf" srcId="{118A9FF0-B0DD-4B87-9B32-C6460BBF3C3A}" destId="{33064123-93A2-48B4-A1BD-FB1C29E2589F}" srcOrd="0" destOrd="0" presId="urn:microsoft.com/office/officeart/2008/layout/LinedList"/>
    <dgm:cxn modelId="{60255FD6-3BCD-4F88-893C-B58F4698BE71}" srcId="{0A75C641-90B8-4783-AAA1-20F7A1F41A25}" destId="{118A9FF0-B0DD-4B87-9B32-C6460BBF3C3A}" srcOrd="2" destOrd="0" parTransId="{732F126D-CFCC-4777-988B-0D9284E8DE34}" sibTransId="{2D215DDE-C48C-4695-92F0-7A2674D175FE}"/>
    <dgm:cxn modelId="{83D5E3EC-4E18-46E3-B46C-126937B3ECE3}" type="presOf" srcId="{0A75C641-90B8-4783-AAA1-20F7A1F41A25}" destId="{5C8EAC2B-42EA-42F3-A9E0-EE613244F7F6}" srcOrd="0" destOrd="0" presId="urn:microsoft.com/office/officeart/2008/layout/LinedList"/>
    <dgm:cxn modelId="{EFD2B0F2-D0EE-4FFD-BFFE-19F13931FD19}" srcId="{0A75C641-90B8-4783-AAA1-20F7A1F41A25}" destId="{7C24056D-FC54-40F8-B3E6-01CBF59E68E3}" srcOrd="1" destOrd="0" parTransId="{3305C2C8-FF1F-4C77-A4B5-094DE9542C33}" sibTransId="{8CA2398C-475D-43DB-9486-5B6A36782E25}"/>
    <dgm:cxn modelId="{484D1117-D7B4-4B4F-BE54-9AC626A05464}" type="presParOf" srcId="{8BD38BF7-29A9-4AEE-B805-A658A3B2F41E}" destId="{E7C3F040-40A8-4A0B-BBDC-C83CED43FCC4}" srcOrd="0" destOrd="0" presId="urn:microsoft.com/office/officeart/2008/layout/LinedList"/>
    <dgm:cxn modelId="{0D46C28F-0D64-4226-A614-0659F5ED2EEB}" type="presParOf" srcId="{8BD38BF7-29A9-4AEE-B805-A658A3B2F41E}" destId="{59ED13C7-4F32-4443-A6AE-39D704E61173}" srcOrd="1" destOrd="0" presId="urn:microsoft.com/office/officeart/2008/layout/LinedList"/>
    <dgm:cxn modelId="{ACEA31CB-8D4B-4D24-A6ED-D33ECD62B5F3}" type="presParOf" srcId="{59ED13C7-4F32-4443-A6AE-39D704E61173}" destId="{5C8EAC2B-42EA-42F3-A9E0-EE613244F7F6}" srcOrd="0" destOrd="0" presId="urn:microsoft.com/office/officeart/2008/layout/LinedList"/>
    <dgm:cxn modelId="{71575DF3-699A-47F5-8311-0A7A9C6F8B91}" type="presParOf" srcId="{59ED13C7-4F32-4443-A6AE-39D704E61173}" destId="{74FC29FB-ED3C-4100-BCC4-FDEFE7F94BC0}" srcOrd="1" destOrd="0" presId="urn:microsoft.com/office/officeart/2008/layout/LinedList"/>
    <dgm:cxn modelId="{648527F6-79A8-4EF9-B413-03833A6D5701}" type="presParOf" srcId="{74FC29FB-ED3C-4100-BCC4-FDEFE7F94BC0}" destId="{67DB4609-2AFF-4157-9D78-1FB4889A2471}" srcOrd="0" destOrd="0" presId="urn:microsoft.com/office/officeart/2008/layout/LinedList"/>
    <dgm:cxn modelId="{AED5B493-3E14-4CD6-B033-48395CF4E30B}" type="presParOf" srcId="{74FC29FB-ED3C-4100-BCC4-FDEFE7F94BC0}" destId="{43FCF768-DFA1-4FFE-BB15-21BD0F20AFE2}" srcOrd="1" destOrd="0" presId="urn:microsoft.com/office/officeart/2008/layout/LinedList"/>
    <dgm:cxn modelId="{FD03C986-C809-49C0-ACB7-E8FD23934178}" type="presParOf" srcId="{43FCF768-DFA1-4FFE-BB15-21BD0F20AFE2}" destId="{D480D394-F442-4165-B690-9FB88F508B08}" srcOrd="0" destOrd="0" presId="urn:microsoft.com/office/officeart/2008/layout/LinedList"/>
    <dgm:cxn modelId="{FA112F04-E35A-4F99-BBB4-03A9EFE495AA}" type="presParOf" srcId="{43FCF768-DFA1-4FFE-BB15-21BD0F20AFE2}" destId="{22D3B837-5F24-47D2-9E37-A7D68A0831A4}" srcOrd="1" destOrd="0" presId="urn:microsoft.com/office/officeart/2008/layout/LinedList"/>
    <dgm:cxn modelId="{F25AEED7-E0D5-4321-821B-399DA9B1E62C}" type="presParOf" srcId="{43FCF768-DFA1-4FFE-BB15-21BD0F20AFE2}" destId="{0BD33D13-A2AC-4566-AF69-2C0B0AF8158D}" srcOrd="2" destOrd="0" presId="urn:microsoft.com/office/officeart/2008/layout/LinedList"/>
    <dgm:cxn modelId="{CF94193F-20C8-4D83-9284-48924FF9894B}" type="presParOf" srcId="{74FC29FB-ED3C-4100-BCC4-FDEFE7F94BC0}" destId="{219E7296-D46D-4F53-8DC4-D1DA48DDE28E}" srcOrd="2" destOrd="0" presId="urn:microsoft.com/office/officeart/2008/layout/LinedList"/>
    <dgm:cxn modelId="{B1D7AEC1-9E99-4C75-95DF-FC47BC94897F}" type="presParOf" srcId="{74FC29FB-ED3C-4100-BCC4-FDEFE7F94BC0}" destId="{EB076EA4-5FB3-4E56-B9C6-E2C57C388611}" srcOrd="3" destOrd="0" presId="urn:microsoft.com/office/officeart/2008/layout/LinedList"/>
    <dgm:cxn modelId="{F1227049-0A0E-4975-8AB6-7FF9D030072F}" type="presParOf" srcId="{74FC29FB-ED3C-4100-BCC4-FDEFE7F94BC0}" destId="{3613206A-E426-40D6-90AB-606678E5F21D}" srcOrd="4" destOrd="0" presId="urn:microsoft.com/office/officeart/2008/layout/LinedList"/>
    <dgm:cxn modelId="{FD197F63-6DC8-4F81-9246-A0A5D72C4817}" type="presParOf" srcId="{3613206A-E426-40D6-90AB-606678E5F21D}" destId="{2FBD550F-7E67-43D2-8D57-9C3F9E7E70FD}" srcOrd="0" destOrd="0" presId="urn:microsoft.com/office/officeart/2008/layout/LinedList"/>
    <dgm:cxn modelId="{FD201E3A-F0D9-4973-B49B-1A6372F35805}" type="presParOf" srcId="{3613206A-E426-40D6-90AB-606678E5F21D}" destId="{6D7113AD-B0AD-41E4-89C8-4DBFBBD11B32}" srcOrd="1" destOrd="0" presId="urn:microsoft.com/office/officeart/2008/layout/LinedList"/>
    <dgm:cxn modelId="{238A1203-6894-4730-8032-B5C90E2F4C11}" type="presParOf" srcId="{3613206A-E426-40D6-90AB-606678E5F21D}" destId="{A12944FD-1F6A-42F2-83FF-22A5844B9903}" srcOrd="2" destOrd="0" presId="urn:microsoft.com/office/officeart/2008/layout/LinedList"/>
    <dgm:cxn modelId="{422ADECB-9F22-4AEB-832D-EF298771246E}" type="presParOf" srcId="{74FC29FB-ED3C-4100-BCC4-FDEFE7F94BC0}" destId="{2D8541D3-49DA-42A9-AE55-2315E858BF19}" srcOrd="5" destOrd="0" presId="urn:microsoft.com/office/officeart/2008/layout/LinedList"/>
    <dgm:cxn modelId="{F9B1E7BB-774F-4C93-A45D-6E4CBBDBB090}" type="presParOf" srcId="{74FC29FB-ED3C-4100-BCC4-FDEFE7F94BC0}" destId="{5ECF5051-E4FE-4BD2-AACB-1769ED401A23}" srcOrd="6" destOrd="0" presId="urn:microsoft.com/office/officeart/2008/layout/LinedList"/>
    <dgm:cxn modelId="{20BF1E25-5860-4386-96A7-896B8FCAE7DE}" type="presParOf" srcId="{74FC29FB-ED3C-4100-BCC4-FDEFE7F94BC0}" destId="{66399F16-4EED-4B27-8B6F-932E3D4612D0}" srcOrd="7" destOrd="0" presId="urn:microsoft.com/office/officeart/2008/layout/LinedList"/>
    <dgm:cxn modelId="{35CBFEC7-70BE-442E-A497-2C6DFD175843}" type="presParOf" srcId="{66399F16-4EED-4B27-8B6F-932E3D4612D0}" destId="{13AF5825-7556-4449-AE5B-D678EAAE953B}" srcOrd="0" destOrd="0" presId="urn:microsoft.com/office/officeart/2008/layout/LinedList"/>
    <dgm:cxn modelId="{8A70616C-F224-47B6-B76A-C22765FDBB2E}" type="presParOf" srcId="{66399F16-4EED-4B27-8B6F-932E3D4612D0}" destId="{33064123-93A2-48B4-A1BD-FB1C29E2589F}" srcOrd="1" destOrd="0" presId="urn:microsoft.com/office/officeart/2008/layout/LinedList"/>
    <dgm:cxn modelId="{9A01C333-EF4E-4F6E-8D6D-AE93DA4547A9}" type="presParOf" srcId="{66399F16-4EED-4B27-8B6F-932E3D4612D0}" destId="{4BD6F476-A16D-4E9C-BC91-34BCD466A9C0}" srcOrd="2" destOrd="0" presId="urn:microsoft.com/office/officeart/2008/layout/LinedList"/>
    <dgm:cxn modelId="{ABC95614-A9E5-42CD-960A-D1508EEC460F}" type="presParOf" srcId="{74FC29FB-ED3C-4100-BCC4-FDEFE7F94BC0}" destId="{1E6A69C8-D0F3-4B02-BCD8-12916917D5BE}" srcOrd="8" destOrd="0" presId="urn:microsoft.com/office/officeart/2008/layout/LinedList"/>
    <dgm:cxn modelId="{B34D2D22-FA08-4E18-9105-F6CB5413DBE6}" type="presParOf" srcId="{74FC29FB-ED3C-4100-BCC4-FDEFE7F94BC0}" destId="{67D8B436-1507-4495-8473-EFE54ACBC67B}" srcOrd="9" destOrd="0" presId="urn:microsoft.com/office/officeart/2008/layout/LinedList"/>
    <dgm:cxn modelId="{480BB714-682A-422A-8AB1-40A31D792F12}" type="presParOf" srcId="{74FC29FB-ED3C-4100-BCC4-FDEFE7F94BC0}" destId="{73EAA755-5EB2-479D-AD84-1068D04E1CB6}" srcOrd="10" destOrd="0" presId="urn:microsoft.com/office/officeart/2008/layout/LinedList"/>
    <dgm:cxn modelId="{A1208BD2-3E66-4001-A356-4EF3C14B2C39}" type="presParOf" srcId="{73EAA755-5EB2-479D-AD84-1068D04E1CB6}" destId="{564962E8-F4BA-46A2-9586-4F0A29919067}" srcOrd="0" destOrd="0" presId="urn:microsoft.com/office/officeart/2008/layout/LinedList"/>
    <dgm:cxn modelId="{80405351-1800-4EFE-961C-BE90035738F1}" type="presParOf" srcId="{73EAA755-5EB2-479D-AD84-1068D04E1CB6}" destId="{19D65E74-00CE-4461-BA39-DB0E86955A12}" srcOrd="1" destOrd="0" presId="urn:microsoft.com/office/officeart/2008/layout/LinedList"/>
    <dgm:cxn modelId="{0D7DBEDE-7B0B-42BF-8085-9876218611BB}" type="presParOf" srcId="{73EAA755-5EB2-479D-AD84-1068D04E1CB6}" destId="{BE0CC296-2D4E-4FE8-BD04-B0C689A116E3}" srcOrd="2" destOrd="0" presId="urn:microsoft.com/office/officeart/2008/layout/LinedList"/>
    <dgm:cxn modelId="{3A3F244F-D618-4515-B36F-5BBD75705DA4}" type="presParOf" srcId="{74FC29FB-ED3C-4100-BCC4-FDEFE7F94BC0}" destId="{D0B11045-BA5F-4636-8FA9-6F052229D230}" srcOrd="11" destOrd="0" presId="urn:microsoft.com/office/officeart/2008/layout/LinedList"/>
    <dgm:cxn modelId="{ECDDADD3-214B-4F93-99B0-782B7D8650A2}" type="presParOf" srcId="{74FC29FB-ED3C-4100-BCC4-FDEFE7F94BC0}" destId="{0B321FEB-5567-4799-956B-F72DE5A1540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4E9BFB-B06A-4F59-9A75-F035F5B644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4A53C1-8CBF-45C7-96D3-84A1038B1E80}">
      <dgm:prSet/>
      <dgm:spPr/>
      <dgm:t>
        <a:bodyPr/>
        <a:lstStyle/>
        <a:p>
          <a:r>
            <a:rPr lang="en-US" u="sng" dirty="0">
              <a:hlinkClick xmlns:r="http://schemas.openxmlformats.org/officeDocument/2006/relationships" r:id="rId1"/>
            </a:rPr>
            <a:t>TurnItIn instructions</a:t>
          </a:r>
          <a:r>
            <a:rPr lang="en-US" dirty="0">
              <a:hlinkClick xmlns:r="http://schemas.openxmlformats.org/officeDocument/2006/relationships" r:id="rId1"/>
            </a:rPr>
            <a:t> </a:t>
          </a:r>
          <a:r>
            <a:rPr lang="en-US" dirty="0"/>
            <a:t>on interrogating reports </a:t>
          </a:r>
        </a:p>
      </dgm:t>
    </dgm:pt>
    <dgm:pt modelId="{897344CF-E13E-452C-A0EC-064BA3CBD4E4}" type="parTrans" cxnId="{F363F4DA-2B79-4F01-8172-97FEDFE83721}">
      <dgm:prSet/>
      <dgm:spPr/>
      <dgm:t>
        <a:bodyPr/>
        <a:lstStyle/>
        <a:p>
          <a:endParaRPr lang="en-US"/>
        </a:p>
      </dgm:t>
    </dgm:pt>
    <dgm:pt modelId="{C0864071-11CE-487E-BC2F-3E5C9A18599C}" type="sibTrans" cxnId="{F363F4DA-2B79-4F01-8172-97FEDFE83721}">
      <dgm:prSet/>
      <dgm:spPr/>
      <dgm:t>
        <a:bodyPr/>
        <a:lstStyle/>
        <a:p>
          <a:endParaRPr lang="en-US"/>
        </a:p>
      </dgm:t>
    </dgm:pt>
    <dgm:pt modelId="{97F771F4-D003-4C2F-B804-0F89EF6223C8}">
      <dgm:prSet/>
      <dgm:spPr/>
      <dgm:t>
        <a:bodyPr/>
        <a:lstStyle/>
        <a:p>
          <a:r>
            <a:rPr lang="en-US" u="sng">
              <a:hlinkClick xmlns:r="http://schemas.openxmlformats.org/officeDocument/2006/relationships" r:id="rId2"/>
            </a:rPr>
            <a:t>Sheffield Hallam video instructions</a:t>
          </a:r>
          <a:r>
            <a:rPr lang="en-US"/>
            <a:t> on </a:t>
          </a:r>
          <a:r>
            <a:rPr lang="en-US" err="1"/>
            <a:t>analysing</a:t>
          </a:r>
          <a:r>
            <a:rPr lang="en-US"/>
            <a:t> a </a:t>
          </a:r>
          <a:r>
            <a:rPr lang="en-US" err="1"/>
            <a:t>TurnItIn</a:t>
          </a:r>
          <a:r>
            <a:rPr lang="en-US"/>
            <a:t> report. </a:t>
          </a:r>
        </a:p>
      </dgm:t>
    </dgm:pt>
    <dgm:pt modelId="{D6C156C2-A83E-4F85-BD6A-3870AB1FA504}" type="parTrans" cxnId="{78B41D6F-E147-4545-BD63-6E61F2ECA614}">
      <dgm:prSet/>
      <dgm:spPr/>
      <dgm:t>
        <a:bodyPr/>
        <a:lstStyle/>
        <a:p>
          <a:endParaRPr lang="en-US"/>
        </a:p>
      </dgm:t>
    </dgm:pt>
    <dgm:pt modelId="{3EF6FBC5-80B1-4D85-9DF7-5CAEBBF65006}" type="sibTrans" cxnId="{78B41D6F-E147-4545-BD63-6E61F2ECA614}">
      <dgm:prSet/>
      <dgm:spPr/>
      <dgm:t>
        <a:bodyPr/>
        <a:lstStyle/>
        <a:p>
          <a:endParaRPr lang="en-US"/>
        </a:p>
      </dgm:t>
    </dgm:pt>
    <dgm:pt modelId="{29B43FF2-27BC-4D0E-B2F0-C51FC2F452B0}">
      <dgm:prSet/>
      <dgm:spPr/>
      <dgm:t>
        <a:bodyPr/>
        <a:lstStyle/>
        <a:p>
          <a:r>
            <a:rPr lang="en-US" u="sng">
              <a:hlinkClick xmlns:r="http://schemas.openxmlformats.org/officeDocument/2006/relationships" r:id="rId3"/>
            </a:rPr>
            <a:t>Contract Cheating </a:t>
          </a:r>
          <a:r>
            <a:rPr lang="en-US" u="sng">
              <a:hlinkClick xmlns:r="http://schemas.openxmlformats.org/officeDocument/2006/relationships" r:id="rId4"/>
            </a:rPr>
            <a:t>Checklist</a:t>
          </a:r>
          <a:r>
            <a:rPr lang="en-US"/>
            <a:t> (developed by the LSEAIN contract cheating working group) </a:t>
          </a:r>
        </a:p>
      </dgm:t>
    </dgm:pt>
    <dgm:pt modelId="{1C15F486-BA56-409C-AFB4-9BE112EA6E95}" type="parTrans" cxnId="{1BF577FF-260B-42B5-BFDF-235786250678}">
      <dgm:prSet/>
      <dgm:spPr/>
      <dgm:t>
        <a:bodyPr/>
        <a:lstStyle/>
        <a:p>
          <a:endParaRPr lang="en-US"/>
        </a:p>
      </dgm:t>
    </dgm:pt>
    <dgm:pt modelId="{4549348E-D28E-4652-B830-5B9B3809A5EE}" type="sibTrans" cxnId="{1BF577FF-260B-42B5-BFDF-235786250678}">
      <dgm:prSet/>
      <dgm:spPr/>
      <dgm:t>
        <a:bodyPr/>
        <a:lstStyle/>
        <a:p>
          <a:endParaRPr lang="en-US"/>
        </a:p>
      </dgm:t>
    </dgm:pt>
    <dgm:pt modelId="{874BAD5F-42F7-4861-8A76-7382A1D9F397}">
      <dgm:prSet/>
      <dgm:spPr/>
      <dgm:t>
        <a:bodyPr/>
        <a:lstStyle/>
        <a:p>
          <a:pPr rtl="0"/>
          <a:r>
            <a:rPr lang="en-US">
              <a:latin typeface="Calibri Light" panose="020F0302020204030204"/>
              <a:hlinkClick xmlns:r="http://schemas.openxmlformats.org/officeDocument/2006/relationships" r:id="rId5"/>
            </a:rPr>
            <a:t>Sheffield Hallam Guidance</a:t>
          </a:r>
          <a:r>
            <a:rPr lang="en-US">
              <a:latin typeface="Calibri Light" panose="020F0302020204030204"/>
            </a:rPr>
            <a:t> </a:t>
          </a:r>
          <a:r>
            <a:rPr lang="en-US"/>
            <a:t>on substantiating contract cheating</a:t>
          </a:r>
          <a:r>
            <a:rPr lang="en-US">
              <a:latin typeface="Calibri Light" panose="020F0302020204030204"/>
            </a:rPr>
            <a:t> </a:t>
          </a:r>
          <a:endParaRPr lang="en-US"/>
        </a:p>
      </dgm:t>
    </dgm:pt>
    <dgm:pt modelId="{B1EDC7EC-9947-423D-9720-755F2DD07ED7}" type="parTrans" cxnId="{D96C530D-C52A-48AB-9981-1E03CA62500C}">
      <dgm:prSet/>
      <dgm:spPr/>
      <dgm:t>
        <a:bodyPr/>
        <a:lstStyle/>
        <a:p>
          <a:endParaRPr lang="en-US"/>
        </a:p>
      </dgm:t>
    </dgm:pt>
    <dgm:pt modelId="{372DD740-BA48-454F-825B-382797F16960}" type="sibTrans" cxnId="{D96C530D-C52A-48AB-9981-1E03CA62500C}">
      <dgm:prSet/>
      <dgm:spPr/>
      <dgm:t>
        <a:bodyPr/>
        <a:lstStyle/>
        <a:p>
          <a:endParaRPr lang="en-US"/>
        </a:p>
      </dgm:t>
    </dgm:pt>
    <dgm:pt modelId="{6DB329CD-8210-4BB3-A558-2470487FAB44}" type="pres">
      <dgm:prSet presAssocID="{B44E9BFB-B06A-4F59-9A75-F035F5B64432}" presName="vert0" presStyleCnt="0">
        <dgm:presLayoutVars>
          <dgm:dir/>
          <dgm:animOne val="branch"/>
          <dgm:animLvl val="lvl"/>
        </dgm:presLayoutVars>
      </dgm:prSet>
      <dgm:spPr/>
    </dgm:pt>
    <dgm:pt modelId="{6D1916C2-F127-41FD-A075-2864DC531C8D}" type="pres">
      <dgm:prSet presAssocID="{C94A53C1-8CBF-45C7-96D3-84A1038B1E80}" presName="thickLine" presStyleLbl="alignNode1" presStyleIdx="0" presStyleCnt="4"/>
      <dgm:spPr/>
    </dgm:pt>
    <dgm:pt modelId="{BF2985F3-2A4D-49D6-8018-1FBF40838715}" type="pres">
      <dgm:prSet presAssocID="{C94A53C1-8CBF-45C7-96D3-84A1038B1E80}" presName="horz1" presStyleCnt="0"/>
      <dgm:spPr/>
    </dgm:pt>
    <dgm:pt modelId="{59034E7C-E150-4162-9D21-02646553A513}" type="pres">
      <dgm:prSet presAssocID="{C94A53C1-8CBF-45C7-96D3-84A1038B1E80}" presName="tx1" presStyleLbl="revTx" presStyleIdx="0" presStyleCnt="4"/>
      <dgm:spPr/>
    </dgm:pt>
    <dgm:pt modelId="{A3E54EEF-5B80-48D1-AAB8-73A063A933D2}" type="pres">
      <dgm:prSet presAssocID="{C94A53C1-8CBF-45C7-96D3-84A1038B1E80}" presName="vert1" presStyleCnt="0"/>
      <dgm:spPr/>
    </dgm:pt>
    <dgm:pt modelId="{F5FB6980-4E73-4652-9510-3810A8FB9A10}" type="pres">
      <dgm:prSet presAssocID="{97F771F4-D003-4C2F-B804-0F89EF6223C8}" presName="thickLine" presStyleLbl="alignNode1" presStyleIdx="1" presStyleCnt="4"/>
      <dgm:spPr/>
    </dgm:pt>
    <dgm:pt modelId="{26A3CA6A-80FE-4044-B13D-A58271AE301B}" type="pres">
      <dgm:prSet presAssocID="{97F771F4-D003-4C2F-B804-0F89EF6223C8}" presName="horz1" presStyleCnt="0"/>
      <dgm:spPr/>
    </dgm:pt>
    <dgm:pt modelId="{CF991E8D-EF15-4F29-82BE-3BAF177A581A}" type="pres">
      <dgm:prSet presAssocID="{97F771F4-D003-4C2F-B804-0F89EF6223C8}" presName="tx1" presStyleLbl="revTx" presStyleIdx="1" presStyleCnt="4"/>
      <dgm:spPr/>
    </dgm:pt>
    <dgm:pt modelId="{AFFBD519-1F98-47C0-955A-5EA635463D0D}" type="pres">
      <dgm:prSet presAssocID="{97F771F4-D003-4C2F-B804-0F89EF6223C8}" presName="vert1" presStyleCnt="0"/>
      <dgm:spPr/>
    </dgm:pt>
    <dgm:pt modelId="{B16D7C0C-C93E-421A-93B8-A7ACD038E2C9}" type="pres">
      <dgm:prSet presAssocID="{29B43FF2-27BC-4D0E-B2F0-C51FC2F452B0}" presName="thickLine" presStyleLbl="alignNode1" presStyleIdx="2" presStyleCnt="4"/>
      <dgm:spPr/>
    </dgm:pt>
    <dgm:pt modelId="{036AD964-E989-4CB2-8250-7D1880587CAA}" type="pres">
      <dgm:prSet presAssocID="{29B43FF2-27BC-4D0E-B2F0-C51FC2F452B0}" presName="horz1" presStyleCnt="0"/>
      <dgm:spPr/>
    </dgm:pt>
    <dgm:pt modelId="{045F41F9-862D-461E-8B4E-D7F4F5C2F22A}" type="pres">
      <dgm:prSet presAssocID="{29B43FF2-27BC-4D0E-B2F0-C51FC2F452B0}" presName="tx1" presStyleLbl="revTx" presStyleIdx="2" presStyleCnt="4"/>
      <dgm:spPr/>
    </dgm:pt>
    <dgm:pt modelId="{40B46C0B-C675-4A14-ADDD-01050E745283}" type="pres">
      <dgm:prSet presAssocID="{29B43FF2-27BC-4D0E-B2F0-C51FC2F452B0}" presName="vert1" presStyleCnt="0"/>
      <dgm:spPr/>
    </dgm:pt>
    <dgm:pt modelId="{D9C10E44-22D3-4627-93C1-BF36937F56DB}" type="pres">
      <dgm:prSet presAssocID="{874BAD5F-42F7-4861-8A76-7382A1D9F397}" presName="thickLine" presStyleLbl="alignNode1" presStyleIdx="3" presStyleCnt="4"/>
      <dgm:spPr/>
    </dgm:pt>
    <dgm:pt modelId="{9C2C1D40-202C-440F-AFA0-23CAC9731C80}" type="pres">
      <dgm:prSet presAssocID="{874BAD5F-42F7-4861-8A76-7382A1D9F397}" presName="horz1" presStyleCnt="0"/>
      <dgm:spPr/>
    </dgm:pt>
    <dgm:pt modelId="{5713748D-3D71-495E-8634-85B74B262D59}" type="pres">
      <dgm:prSet presAssocID="{874BAD5F-42F7-4861-8A76-7382A1D9F397}" presName="tx1" presStyleLbl="revTx" presStyleIdx="3" presStyleCnt="4"/>
      <dgm:spPr/>
    </dgm:pt>
    <dgm:pt modelId="{0E532DB0-8A56-47BE-9FD7-2543DE430A35}" type="pres">
      <dgm:prSet presAssocID="{874BAD5F-42F7-4861-8A76-7382A1D9F397}" presName="vert1" presStyleCnt="0"/>
      <dgm:spPr/>
    </dgm:pt>
  </dgm:ptLst>
  <dgm:cxnLst>
    <dgm:cxn modelId="{D96C530D-C52A-48AB-9981-1E03CA62500C}" srcId="{B44E9BFB-B06A-4F59-9A75-F035F5B64432}" destId="{874BAD5F-42F7-4861-8A76-7382A1D9F397}" srcOrd="3" destOrd="0" parTransId="{B1EDC7EC-9947-423D-9720-755F2DD07ED7}" sibTransId="{372DD740-BA48-454F-825B-382797F16960}"/>
    <dgm:cxn modelId="{78B41D6F-E147-4545-BD63-6E61F2ECA614}" srcId="{B44E9BFB-B06A-4F59-9A75-F035F5B64432}" destId="{97F771F4-D003-4C2F-B804-0F89EF6223C8}" srcOrd="1" destOrd="0" parTransId="{D6C156C2-A83E-4F85-BD6A-3870AB1FA504}" sibTransId="{3EF6FBC5-80B1-4D85-9DF7-5CAEBBF65006}"/>
    <dgm:cxn modelId="{8FC4B47D-5803-4783-990B-A45677DC753C}" type="presOf" srcId="{B44E9BFB-B06A-4F59-9A75-F035F5B64432}" destId="{6DB329CD-8210-4BB3-A558-2470487FAB44}" srcOrd="0" destOrd="0" presId="urn:microsoft.com/office/officeart/2008/layout/LinedList"/>
    <dgm:cxn modelId="{F3E40B89-A573-4984-AB03-8482B8ED6501}" type="presOf" srcId="{874BAD5F-42F7-4861-8A76-7382A1D9F397}" destId="{5713748D-3D71-495E-8634-85B74B262D59}" srcOrd="0" destOrd="0" presId="urn:microsoft.com/office/officeart/2008/layout/LinedList"/>
    <dgm:cxn modelId="{F05192B7-E85E-4720-B4D5-A39D84F60023}" type="presOf" srcId="{C94A53C1-8CBF-45C7-96D3-84A1038B1E80}" destId="{59034E7C-E150-4162-9D21-02646553A513}" srcOrd="0" destOrd="0" presId="urn:microsoft.com/office/officeart/2008/layout/LinedList"/>
    <dgm:cxn modelId="{30FC0CBF-BADE-4107-A0B4-B388459A7CB8}" type="presOf" srcId="{97F771F4-D003-4C2F-B804-0F89EF6223C8}" destId="{CF991E8D-EF15-4F29-82BE-3BAF177A581A}" srcOrd="0" destOrd="0" presId="urn:microsoft.com/office/officeart/2008/layout/LinedList"/>
    <dgm:cxn modelId="{F363F4DA-2B79-4F01-8172-97FEDFE83721}" srcId="{B44E9BFB-B06A-4F59-9A75-F035F5B64432}" destId="{C94A53C1-8CBF-45C7-96D3-84A1038B1E80}" srcOrd="0" destOrd="0" parTransId="{897344CF-E13E-452C-A0EC-064BA3CBD4E4}" sibTransId="{C0864071-11CE-487E-BC2F-3E5C9A18599C}"/>
    <dgm:cxn modelId="{C5EFDFE0-3DC8-4949-B69C-C763812BC1CD}" type="presOf" srcId="{29B43FF2-27BC-4D0E-B2F0-C51FC2F452B0}" destId="{045F41F9-862D-461E-8B4E-D7F4F5C2F22A}" srcOrd="0" destOrd="0" presId="urn:microsoft.com/office/officeart/2008/layout/LinedList"/>
    <dgm:cxn modelId="{1BF577FF-260B-42B5-BFDF-235786250678}" srcId="{B44E9BFB-B06A-4F59-9A75-F035F5B64432}" destId="{29B43FF2-27BC-4D0E-B2F0-C51FC2F452B0}" srcOrd="2" destOrd="0" parTransId="{1C15F486-BA56-409C-AFB4-9BE112EA6E95}" sibTransId="{4549348E-D28E-4652-B830-5B9B3809A5EE}"/>
    <dgm:cxn modelId="{B0ACB1FB-6CE4-4E4E-94C1-7D62280D26AC}" type="presParOf" srcId="{6DB329CD-8210-4BB3-A558-2470487FAB44}" destId="{6D1916C2-F127-41FD-A075-2864DC531C8D}" srcOrd="0" destOrd="0" presId="urn:microsoft.com/office/officeart/2008/layout/LinedList"/>
    <dgm:cxn modelId="{652075C9-02B3-4E85-BDB2-01311F2E0C80}" type="presParOf" srcId="{6DB329CD-8210-4BB3-A558-2470487FAB44}" destId="{BF2985F3-2A4D-49D6-8018-1FBF40838715}" srcOrd="1" destOrd="0" presId="urn:microsoft.com/office/officeart/2008/layout/LinedList"/>
    <dgm:cxn modelId="{D86717D1-3039-49A5-8DAB-ECF180EEE7F7}" type="presParOf" srcId="{BF2985F3-2A4D-49D6-8018-1FBF40838715}" destId="{59034E7C-E150-4162-9D21-02646553A513}" srcOrd="0" destOrd="0" presId="urn:microsoft.com/office/officeart/2008/layout/LinedList"/>
    <dgm:cxn modelId="{53D2DEC2-551C-45C4-AC17-C48822E987E5}" type="presParOf" srcId="{BF2985F3-2A4D-49D6-8018-1FBF40838715}" destId="{A3E54EEF-5B80-48D1-AAB8-73A063A933D2}" srcOrd="1" destOrd="0" presId="urn:microsoft.com/office/officeart/2008/layout/LinedList"/>
    <dgm:cxn modelId="{702925B0-A554-44EC-8608-36526B43B700}" type="presParOf" srcId="{6DB329CD-8210-4BB3-A558-2470487FAB44}" destId="{F5FB6980-4E73-4652-9510-3810A8FB9A10}" srcOrd="2" destOrd="0" presId="urn:microsoft.com/office/officeart/2008/layout/LinedList"/>
    <dgm:cxn modelId="{CDBCC340-B59A-4B0B-B24E-03358558A7D5}" type="presParOf" srcId="{6DB329CD-8210-4BB3-A558-2470487FAB44}" destId="{26A3CA6A-80FE-4044-B13D-A58271AE301B}" srcOrd="3" destOrd="0" presId="urn:microsoft.com/office/officeart/2008/layout/LinedList"/>
    <dgm:cxn modelId="{6445A107-267E-4FD7-AA02-826C201D2883}" type="presParOf" srcId="{26A3CA6A-80FE-4044-B13D-A58271AE301B}" destId="{CF991E8D-EF15-4F29-82BE-3BAF177A581A}" srcOrd="0" destOrd="0" presId="urn:microsoft.com/office/officeart/2008/layout/LinedList"/>
    <dgm:cxn modelId="{90BB3E8A-4DC3-4466-AC83-FC158875EE41}" type="presParOf" srcId="{26A3CA6A-80FE-4044-B13D-A58271AE301B}" destId="{AFFBD519-1F98-47C0-955A-5EA635463D0D}" srcOrd="1" destOrd="0" presId="urn:microsoft.com/office/officeart/2008/layout/LinedList"/>
    <dgm:cxn modelId="{E98ECDF8-D80B-4E0A-9C25-23253158617E}" type="presParOf" srcId="{6DB329CD-8210-4BB3-A558-2470487FAB44}" destId="{B16D7C0C-C93E-421A-93B8-A7ACD038E2C9}" srcOrd="4" destOrd="0" presId="urn:microsoft.com/office/officeart/2008/layout/LinedList"/>
    <dgm:cxn modelId="{5373DA74-D535-444E-885B-51E789D28E33}" type="presParOf" srcId="{6DB329CD-8210-4BB3-A558-2470487FAB44}" destId="{036AD964-E989-4CB2-8250-7D1880587CAA}" srcOrd="5" destOrd="0" presId="urn:microsoft.com/office/officeart/2008/layout/LinedList"/>
    <dgm:cxn modelId="{9D46573B-8FC7-469E-8121-29F870214D7B}" type="presParOf" srcId="{036AD964-E989-4CB2-8250-7D1880587CAA}" destId="{045F41F9-862D-461E-8B4E-D7F4F5C2F22A}" srcOrd="0" destOrd="0" presId="urn:microsoft.com/office/officeart/2008/layout/LinedList"/>
    <dgm:cxn modelId="{D4C490E7-B912-4FE8-95C2-5E8B5F1549AA}" type="presParOf" srcId="{036AD964-E989-4CB2-8250-7D1880587CAA}" destId="{40B46C0B-C675-4A14-ADDD-01050E745283}" srcOrd="1" destOrd="0" presId="urn:microsoft.com/office/officeart/2008/layout/LinedList"/>
    <dgm:cxn modelId="{D89A69D9-7636-4922-9075-1BE716EE1E39}" type="presParOf" srcId="{6DB329CD-8210-4BB3-A558-2470487FAB44}" destId="{D9C10E44-22D3-4627-93C1-BF36937F56DB}" srcOrd="6" destOrd="0" presId="urn:microsoft.com/office/officeart/2008/layout/LinedList"/>
    <dgm:cxn modelId="{E551EFDF-3C2A-471C-9AE3-B275E66BE5E4}" type="presParOf" srcId="{6DB329CD-8210-4BB3-A558-2470487FAB44}" destId="{9C2C1D40-202C-440F-AFA0-23CAC9731C80}" srcOrd="7" destOrd="0" presId="urn:microsoft.com/office/officeart/2008/layout/LinedList"/>
    <dgm:cxn modelId="{AA5466B3-D6C7-478B-BA64-E63209509EBA}" type="presParOf" srcId="{9C2C1D40-202C-440F-AFA0-23CAC9731C80}" destId="{5713748D-3D71-495E-8634-85B74B262D59}" srcOrd="0" destOrd="0" presId="urn:microsoft.com/office/officeart/2008/layout/LinedList"/>
    <dgm:cxn modelId="{349EE15B-FC8F-48B5-8FEF-7BA078B27C46}" type="presParOf" srcId="{9C2C1D40-202C-440F-AFA0-23CAC9731C80}" destId="{0E532DB0-8A56-47BE-9FD7-2543DE430A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4394C-4F35-47D8-B5A1-789663476E9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8549BD2-7753-464B-90BB-1D81EBA7FCE2}">
      <dgm:prSet/>
      <dgm:spPr/>
      <dgm:t>
        <a:bodyPr/>
        <a:lstStyle/>
        <a:p>
          <a:r>
            <a:rPr lang="en-US" u="sng">
              <a:hlinkClick xmlns:r="http://schemas.openxmlformats.org/officeDocument/2006/relationships" r:id="rId1"/>
            </a:rPr>
            <a:t>European Network for Academic Integrity</a:t>
          </a:r>
          <a:endParaRPr lang="en-US"/>
        </a:p>
      </dgm:t>
    </dgm:pt>
    <dgm:pt modelId="{470E9D80-CB14-463D-A584-93C146A38E73}" type="parTrans" cxnId="{1C41567C-EA67-4385-8E48-04C665E0678B}">
      <dgm:prSet/>
      <dgm:spPr/>
      <dgm:t>
        <a:bodyPr/>
        <a:lstStyle/>
        <a:p>
          <a:endParaRPr lang="en-US"/>
        </a:p>
      </dgm:t>
    </dgm:pt>
    <dgm:pt modelId="{D895FC47-2157-4454-90ED-23B2C68D7924}" type="sibTrans" cxnId="{1C41567C-EA67-4385-8E48-04C665E0678B}">
      <dgm:prSet/>
      <dgm:spPr/>
      <dgm:t>
        <a:bodyPr/>
        <a:lstStyle/>
        <a:p>
          <a:endParaRPr lang="en-US"/>
        </a:p>
      </dgm:t>
    </dgm:pt>
    <dgm:pt modelId="{CE3C181D-5219-49BF-B3CC-D1C2386FFB6F}">
      <dgm:prSet/>
      <dgm:spPr/>
      <dgm:t>
        <a:bodyPr/>
        <a:lstStyle/>
        <a:p>
          <a:r>
            <a:rPr lang="en-US" u="sng">
              <a:hlinkClick xmlns:r="http://schemas.openxmlformats.org/officeDocument/2006/relationships" r:id="rId2"/>
            </a:rPr>
            <a:t>International Centre for Academic Integrity</a:t>
          </a:r>
          <a:endParaRPr lang="en-US"/>
        </a:p>
      </dgm:t>
    </dgm:pt>
    <dgm:pt modelId="{57DCD48F-4AD9-452B-9736-5B66B1992F15}" type="parTrans" cxnId="{D3C0374C-7884-49A1-BA74-26098B38CF2E}">
      <dgm:prSet/>
      <dgm:spPr/>
      <dgm:t>
        <a:bodyPr/>
        <a:lstStyle/>
        <a:p>
          <a:endParaRPr lang="en-US"/>
        </a:p>
      </dgm:t>
    </dgm:pt>
    <dgm:pt modelId="{1E503A41-EBBF-43A0-B933-5F97BC90971B}" type="sibTrans" cxnId="{D3C0374C-7884-49A1-BA74-26098B38CF2E}">
      <dgm:prSet/>
      <dgm:spPr/>
      <dgm:t>
        <a:bodyPr/>
        <a:lstStyle/>
        <a:p>
          <a:endParaRPr lang="en-US"/>
        </a:p>
      </dgm:t>
    </dgm:pt>
    <dgm:pt modelId="{B96B8CEC-CD34-408D-9DA7-105037FFEC37}">
      <dgm:prSet/>
      <dgm:spPr/>
      <dgm:t>
        <a:bodyPr/>
        <a:lstStyle/>
        <a:p>
          <a:r>
            <a:rPr lang="en-US" u="sng">
              <a:hlinkClick xmlns:r="http://schemas.openxmlformats.org/officeDocument/2006/relationships" r:id="rId3"/>
            </a:rPr>
            <a:t>The Plagiarism Spectrum</a:t>
          </a:r>
          <a:endParaRPr lang="en-US"/>
        </a:p>
      </dgm:t>
    </dgm:pt>
    <dgm:pt modelId="{87063863-94F0-40A8-947A-05739E6981F9}" type="parTrans" cxnId="{E10B3E76-842F-4A35-8947-3323E5BB0823}">
      <dgm:prSet/>
      <dgm:spPr/>
      <dgm:t>
        <a:bodyPr/>
        <a:lstStyle/>
        <a:p>
          <a:endParaRPr lang="en-US"/>
        </a:p>
      </dgm:t>
    </dgm:pt>
    <dgm:pt modelId="{52FB650B-22E0-4777-A648-24ED3E55926F}" type="sibTrans" cxnId="{E10B3E76-842F-4A35-8947-3323E5BB0823}">
      <dgm:prSet/>
      <dgm:spPr/>
      <dgm:t>
        <a:bodyPr/>
        <a:lstStyle/>
        <a:p>
          <a:endParaRPr lang="en-US"/>
        </a:p>
      </dgm:t>
    </dgm:pt>
    <dgm:pt modelId="{A593365D-3461-4A37-B38D-F9CE9CAA318F}">
      <dgm:prSet/>
      <dgm:spPr/>
      <dgm:t>
        <a:bodyPr/>
        <a:lstStyle/>
        <a:p>
          <a:r>
            <a:rPr lang="en-US" u="sng">
              <a:hlinkClick xmlns:r="http://schemas.openxmlformats.org/officeDocument/2006/relationships" r:id="rId4"/>
            </a:rPr>
            <a:t>QAA Academic Integrity Reports</a:t>
          </a:r>
          <a:endParaRPr lang="en-US"/>
        </a:p>
      </dgm:t>
    </dgm:pt>
    <dgm:pt modelId="{6729EE66-D1C7-4C88-A132-7CB9C55F12BD}" type="parTrans" cxnId="{5D440035-2CC7-4E53-8A56-F2EA797C038F}">
      <dgm:prSet/>
      <dgm:spPr/>
      <dgm:t>
        <a:bodyPr/>
        <a:lstStyle/>
        <a:p>
          <a:endParaRPr lang="en-US"/>
        </a:p>
      </dgm:t>
    </dgm:pt>
    <dgm:pt modelId="{3A4ED7C4-84E7-4C90-82A1-DEAD517A1A90}" type="sibTrans" cxnId="{5D440035-2CC7-4E53-8A56-F2EA797C038F}">
      <dgm:prSet/>
      <dgm:spPr/>
      <dgm:t>
        <a:bodyPr/>
        <a:lstStyle/>
        <a:p>
          <a:endParaRPr lang="en-US"/>
        </a:p>
      </dgm:t>
    </dgm:pt>
    <dgm:pt modelId="{702B5CB7-526F-45F0-AD3A-6377D2C2212B}">
      <dgm:prSet/>
      <dgm:spPr/>
      <dgm:t>
        <a:bodyPr/>
        <a:lstStyle/>
        <a:p>
          <a:r>
            <a:rPr lang="en-US" u="sng">
              <a:hlinkClick xmlns:r="http://schemas.openxmlformats.org/officeDocument/2006/relationships" r:id="rId5"/>
            </a:rPr>
            <a:t>Contract Cheating Checklist</a:t>
          </a:r>
          <a:endParaRPr lang="en-US"/>
        </a:p>
      </dgm:t>
    </dgm:pt>
    <dgm:pt modelId="{25AD1B0F-6A54-4503-9D0C-ED477EBD4102}" type="parTrans" cxnId="{B59EA4AF-61B3-4764-8E49-787FCC3D7192}">
      <dgm:prSet/>
      <dgm:spPr/>
      <dgm:t>
        <a:bodyPr/>
        <a:lstStyle/>
        <a:p>
          <a:endParaRPr lang="en-US"/>
        </a:p>
      </dgm:t>
    </dgm:pt>
    <dgm:pt modelId="{2662D171-01CB-4DA1-97BB-9169ECD0FF02}" type="sibTrans" cxnId="{B59EA4AF-61B3-4764-8E49-787FCC3D7192}">
      <dgm:prSet/>
      <dgm:spPr/>
      <dgm:t>
        <a:bodyPr/>
        <a:lstStyle/>
        <a:p>
          <a:endParaRPr lang="en-US"/>
        </a:p>
      </dgm:t>
    </dgm:pt>
    <dgm:pt modelId="{DC9B7CE7-6FA2-42D2-87E9-ABCBF5D83F0E}" type="pres">
      <dgm:prSet presAssocID="{B594394C-4F35-47D8-B5A1-789663476E94}" presName="vert0" presStyleCnt="0">
        <dgm:presLayoutVars>
          <dgm:dir/>
          <dgm:animOne val="branch"/>
          <dgm:animLvl val="lvl"/>
        </dgm:presLayoutVars>
      </dgm:prSet>
      <dgm:spPr/>
    </dgm:pt>
    <dgm:pt modelId="{750ADCC1-5F1E-4CC5-83F4-2D42DB67963D}" type="pres">
      <dgm:prSet presAssocID="{28549BD2-7753-464B-90BB-1D81EBA7FCE2}" presName="thickLine" presStyleLbl="alignNode1" presStyleIdx="0" presStyleCnt="5"/>
      <dgm:spPr/>
    </dgm:pt>
    <dgm:pt modelId="{E24E0A67-93D6-4BD6-A8ED-58E5B402EF0C}" type="pres">
      <dgm:prSet presAssocID="{28549BD2-7753-464B-90BB-1D81EBA7FCE2}" presName="horz1" presStyleCnt="0"/>
      <dgm:spPr/>
    </dgm:pt>
    <dgm:pt modelId="{1BBAE73C-ABDB-4065-807C-50C8C6D4494A}" type="pres">
      <dgm:prSet presAssocID="{28549BD2-7753-464B-90BB-1D81EBA7FCE2}" presName="tx1" presStyleLbl="revTx" presStyleIdx="0" presStyleCnt="5"/>
      <dgm:spPr/>
    </dgm:pt>
    <dgm:pt modelId="{01A1E68E-A0BE-4D82-85BD-E015268B73B9}" type="pres">
      <dgm:prSet presAssocID="{28549BD2-7753-464B-90BB-1D81EBA7FCE2}" presName="vert1" presStyleCnt="0"/>
      <dgm:spPr/>
    </dgm:pt>
    <dgm:pt modelId="{1379CB44-9661-46B0-8E2F-28C5857EB7A7}" type="pres">
      <dgm:prSet presAssocID="{CE3C181D-5219-49BF-B3CC-D1C2386FFB6F}" presName="thickLine" presStyleLbl="alignNode1" presStyleIdx="1" presStyleCnt="5"/>
      <dgm:spPr/>
    </dgm:pt>
    <dgm:pt modelId="{6D43DAEF-D3FF-4F74-9443-C7B1061C026D}" type="pres">
      <dgm:prSet presAssocID="{CE3C181D-5219-49BF-B3CC-D1C2386FFB6F}" presName="horz1" presStyleCnt="0"/>
      <dgm:spPr/>
    </dgm:pt>
    <dgm:pt modelId="{8507F86F-C5FD-4941-842C-351D9EC8A941}" type="pres">
      <dgm:prSet presAssocID="{CE3C181D-5219-49BF-B3CC-D1C2386FFB6F}" presName="tx1" presStyleLbl="revTx" presStyleIdx="1" presStyleCnt="5"/>
      <dgm:spPr/>
    </dgm:pt>
    <dgm:pt modelId="{0E6FE8A2-A319-415C-8CF9-A2593AEE7551}" type="pres">
      <dgm:prSet presAssocID="{CE3C181D-5219-49BF-B3CC-D1C2386FFB6F}" presName="vert1" presStyleCnt="0"/>
      <dgm:spPr/>
    </dgm:pt>
    <dgm:pt modelId="{D491D944-77D4-41A4-8FD0-A2BA118554EC}" type="pres">
      <dgm:prSet presAssocID="{B96B8CEC-CD34-408D-9DA7-105037FFEC37}" presName="thickLine" presStyleLbl="alignNode1" presStyleIdx="2" presStyleCnt="5"/>
      <dgm:spPr/>
    </dgm:pt>
    <dgm:pt modelId="{66977BF4-69B2-42A3-8E52-1EAA37471001}" type="pres">
      <dgm:prSet presAssocID="{B96B8CEC-CD34-408D-9DA7-105037FFEC37}" presName="horz1" presStyleCnt="0"/>
      <dgm:spPr/>
    </dgm:pt>
    <dgm:pt modelId="{445EC06C-7EA8-4A44-B7B0-7CB5A5AFC980}" type="pres">
      <dgm:prSet presAssocID="{B96B8CEC-CD34-408D-9DA7-105037FFEC37}" presName="tx1" presStyleLbl="revTx" presStyleIdx="2" presStyleCnt="5"/>
      <dgm:spPr/>
    </dgm:pt>
    <dgm:pt modelId="{82B4AA5F-4E1D-4CC9-B6FA-9BB5D06F506B}" type="pres">
      <dgm:prSet presAssocID="{B96B8CEC-CD34-408D-9DA7-105037FFEC37}" presName="vert1" presStyleCnt="0"/>
      <dgm:spPr/>
    </dgm:pt>
    <dgm:pt modelId="{72C5852E-D725-443E-B38E-1E0BE38CBBC2}" type="pres">
      <dgm:prSet presAssocID="{A593365D-3461-4A37-B38D-F9CE9CAA318F}" presName="thickLine" presStyleLbl="alignNode1" presStyleIdx="3" presStyleCnt="5"/>
      <dgm:spPr/>
    </dgm:pt>
    <dgm:pt modelId="{FE3038EE-A710-437F-831C-E63CB8685CC8}" type="pres">
      <dgm:prSet presAssocID="{A593365D-3461-4A37-B38D-F9CE9CAA318F}" presName="horz1" presStyleCnt="0"/>
      <dgm:spPr/>
    </dgm:pt>
    <dgm:pt modelId="{8530A453-76F9-4F73-AF19-C1CBB0577E3F}" type="pres">
      <dgm:prSet presAssocID="{A593365D-3461-4A37-B38D-F9CE9CAA318F}" presName="tx1" presStyleLbl="revTx" presStyleIdx="3" presStyleCnt="5"/>
      <dgm:spPr/>
    </dgm:pt>
    <dgm:pt modelId="{7CBDC3B0-66A4-482F-BF11-6381E8748D1C}" type="pres">
      <dgm:prSet presAssocID="{A593365D-3461-4A37-B38D-F9CE9CAA318F}" presName="vert1" presStyleCnt="0"/>
      <dgm:spPr/>
    </dgm:pt>
    <dgm:pt modelId="{67279226-7817-4C40-B60A-CBC1283A372D}" type="pres">
      <dgm:prSet presAssocID="{702B5CB7-526F-45F0-AD3A-6377D2C2212B}" presName="thickLine" presStyleLbl="alignNode1" presStyleIdx="4" presStyleCnt="5"/>
      <dgm:spPr/>
    </dgm:pt>
    <dgm:pt modelId="{45E73397-222A-474E-81F5-DABC3CE0E502}" type="pres">
      <dgm:prSet presAssocID="{702B5CB7-526F-45F0-AD3A-6377D2C2212B}" presName="horz1" presStyleCnt="0"/>
      <dgm:spPr/>
    </dgm:pt>
    <dgm:pt modelId="{5B8FF899-774B-48BE-9269-585D864C42D9}" type="pres">
      <dgm:prSet presAssocID="{702B5CB7-526F-45F0-AD3A-6377D2C2212B}" presName="tx1" presStyleLbl="revTx" presStyleIdx="4" presStyleCnt="5"/>
      <dgm:spPr/>
    </dgm:pt>
    <dgm:pt modelId="{D6ADCEC8-D533-4DAE-90F4-899758094863}" type="pres">
      <dgm:prSet presAssocID="{702B5CB7-526F-45F0-AD3A-6377D2C2212B}" presName="vert1" presStyleCnt="0"/>
      <dgm:spPr/>
    </dgm:pt>
  </dgm:ptLst>
  <dgm:cxnLst>
    <dgm:cxn modelId="{00841621-9965-4173-A8E1-85A3CA37DA60}" type="presOf" srcId="{A593365D-3461-4A37-B38D-F9CE9CAA318F}" destId="{8530A453-76F9-4F73-AF19-C1CBB0577E3F}" srcOrd="0" destOrd="0" presId="urn:microsoft.com/office/officeart/2008/layout/LinedList"/>
    <dgm:cxn modelId="{5D440035-2CC7-4E53-8A56-F2EA797C038F}" srcId="{B594394C-4F35-47D8-B5A1-789663476E94}" destId="{A593365D-3461-4A37-B38D-F9CE9CAA318F}" srcOrd="3" destOrd="0" parTransId="{6729EE66-D1C7-4C88-A132-7CB9C55F12BD}" sibTransId="{3A4ED7C4-84E7-4C90-82A1-DEAD517A1A90}"/>
    <dgm:cxn modelId="{D3C0374C-7884-49A1-BA74-26098B38CF2E}" srcId="{B594394C-4F35-47D8-B5A1-789663476E94}" destId="{CE3C181D-5219-49BF-B3CC-D1C2386FFB6F}" srcOrd="1" destOrd="0" parTransId="{57DCD48F-4AD9-452B-9736-5B66B1992F15}" sibTransId="{1E503A41-EBBF-43A0-B933-5F97BC90971B}"/>
    <dgm:cxn modelId="{8EFF584C-0D61-4ECC-A0E8-B653257E52E5}" type="presOf" srcId="{CE3C181D-5219-49BF-B3CC-D1C2386FFB6F}" destId="{8507F86F-C5FD-4941-842C-351D9EC8A941}" srcOrd="0" destOrd="0" presId="urn:microsoft.com/office/officeart/2008/layout/LinedList"/>
    <dgm:cxn modelId="{4E82C94F-F3C4-432A-AEA7-EC05E9377A25}" type="presOf" srcId="{702B5CB7-526F-45F0-AD3A-6377D2C2212B}" destId="{5B8FF899-774B-48BE-9269-585D864C42D9}" srcOrd="0" destOrd="0" presId="urn:microsoft.com/office/officeart/2008/layout/LinedList"/>
    <dgm:cxn modelId="{E10B3E76-842F-4A35-8947-3323E5BB0823}" srcId="{B594394C-4F35-47D8-B5A1-789663476E94}" destId="{B96B8CEC-CD34-408D-9DA7-105037FFEC37}" srcOrd="2" destOrd="0" parTransId="{87063863-94F0-40A8-947A-05739E6981F9}" sibTransId="{52FB650B-22E0-4777-A648-24ED3E55926F}"/>
    <dgm:cxn modelId="{1C41567C-EA67-4385-8E48-04C665E0678B}" srcId="{B594394C-4F35-47D8-B5A1-789663476E94}" destId="{28549BD2-7753-464B-90BB-1D81EBA7FCE2}" srcOrd="0" destOrd="0" parTransId="{470E9D80-CB14-463D-A584-93C146A38E73}" sibTransId="{D895FC47-2157-4454-90ED-23B2C68D7924}"/>
    <dgm:cxn modelId="{610B06A8-9094-4AA7-9279-138A858CE245}" type="presOf" srcId="{28549BD2-7753-464B-90BB-1D81EBA7FCE2}" destId="{1BBAE73C-ABDB-4065-807C-50C8C6D4494A}" srcOrd="0" destOrd="0" presId="urn:microsoft.com/office/officeart/2008/layout/LinedList"/>
    <dgm:cxn modelId="{B59EA4AF-61B3-4764-8E49-787FCC3D7192}" srcId="{B594394C-4F35-47D8-B5A1-789663476E94}" destId="{702B5CB7-526F-45F0-AD3A-6377D2C2212B}" srcOrd="4" destOrd="0" parTransId="{25AD1B0F-6A54-4503-9D0C-ED477EBD4102}" sibTransId="{2662D171-01CB-4DA1-97BB-9169ECD0FF02}"/>
    <dgm:cxn modelId="{6D90D0B2-7C5C-4415-8C6C-C521EC5953AD}" type="presOf" srcId="{B594394C-4F35-47D8-B5A1-789663476E94}" destId="{DC9B7CE7-6FA2-42D2-87E9-ABCBF5D83F0E}" srcOrd="0" destOrd="0" presId="urn:microsoft.com/office/officeart/2008/layout/LinedList"/>
    <dgm:cxn modelId="{423227B8-AE3E-4EBB-AB2B-E7FE5ECCF28A}" type="presOf" srcId="{B96B8CEC-CD34-408D-9DA7-105037FFEC37}" destId="{445EC06C-7EA8-4A44-B7B0-7CB5A5AFC980}" srcOrd="0" destOrd="0" presId="urn:microsoft.com/office/officeart/2008/layout/LinedList"/>
    <dgm:cxn modelId="{B48BBC1D-8B81-4970-A6AF-EB433B7DF557}" type="presParOf" srcId="{DC9B7CE7-6FA2-42D2-87E9-ABCBF5D83F0E}" destId="{750ADCC1-5F1E-4CC5-83F4-2D42DB67963D}" srcOrd="0" destOrd="0" presId="urn:microsoft.com/office/officeart/2008/layout/LinedList"/>
    <dgm:cxn modelId="{B197B982-59C8-4EBB-9C27-15A255AFA3D0}" type="presParOf" srcId="{DC9B7CE7-6FA2-42D2-87E9-ABCBF5D83F0E}" destId="{E24E0A67-93D6-4BD6-A8ED-58E5B402EF0C}" srcOrd="1" destOrd="0" presId="urn:microsoft.com/office/officeart/2008/layout/LinedList"/>
    <dgm:cxn modelId="{53C01DCE-031C-4953-8CE0-32109A623F25}" type="presParOf" srcId="{E24E0A67-93D6-4BD6-A8ED-58E5B402EF0C}" destId="{1BBAE73C-ABDB-4065-807C-50C8C6D4494A}" srcOrd="0" destOrd="0" presId="urn:microsoft.com/office/officeart/2008/layout/LinedList"/>
    <dgm:cxn modelId="{74801392-FB0F-4205-8392-ADD3D2331A55}" type="presParOf" srcId="{E24E0A67-93D6-4BD6-A8ED-58E5B402EF0C}" destId="{01A1E68E-A0BE-4D82-85BD-E015268B73B9}" srcOrd="1" destOrd="0" presId="urn:microsoft.com/office/officeart/2008/layout/LinedList"/>
    <dgm:cxn modelId="{3C1D6413-E420-4EB1-AD5F-7540AE128FAA}" type="presParOf" srcId="{DC9B7CE7-6FA2-42D2-87E9-ABCBF5D83F0E}" destId="{1379CB44-9661-46B0-8E2F-28C5857EB7A7}" srcOrd="2" destOrd="0" presId="urn:microsoft.com/office/officeart/2008/layout/LinedList"/>
    <dgm:cxn modelId="{FF9AA247-EBFE-4432-A9BC-E764ADFDCB05}" type="presParOf" srcId="{DC9B7CE7-6FA2-42D2-87E9-ABCBF5D83F0E}" destId="{6D43DAEF-D3FF-4F74-9443-C7B1061C026D}" srcOrd="3" destOrd="0" presId="urn:microsoft.com/office/officeart/2008/layout/LinedList"/>
    <dgm:cxn modelId="{3431480A-ABBA-4FA6-BC31-5EC5EB22B982}" type="presParOf" srcId="{6D43DAEF-D3FF-4F74-9443-C7B1061C026D}" destId="{8507F86F-C5FD-4941-842C-351D9EC8A941}" srcOrd="0" destOrd="0" presId="urn:microsoft.com/office/officeart/2008/layout/LinedList"/>
    <dgm:cxn modelId="{5E0FA975-0E0B-49E8-9DD5-4FF0B980F7EE}" type="presParOf" srcId="{6D43DAEF-D3FF-4F74-9443-C7B1061C026D}" destId="{0E6FE8A2-A319-415C-8CF9-A2593AEE7551}" srcOrd="1" destOrd="0" presId="urn:microsoft.com/office/officeart/2008/layout/LinedList"/>
    <dgm:cxn modelId="{809DB9C2-1332-46D0-8B3D-23DBCF969860}" type="presParOf" srcId="{DC9B7CE7-6FA2-42D2-87E9-ABCBF5D83F0E}" destId="{D491D944-77D4-41A4-8FD0-A2BA118554EC}" srcOrd="4" destOrd="0" presId="urn:microsoft.com/office/officeart/2008/layout/LinedList"/>
    <dgm:cxn modelId="{71872174-782C-475E-9F6E-8224EF66277B}" type="presParOf" srcId="{DC9B7CE7-6FA2-42D2-87E9-ABCBF5D83F0E}" destId="{66977BF4-69B2-42A3-8E52-1EAA37471001}" srcOrd="5" destOrd="0" presId="urn:microsoft.com/office/officeart/2008/layout/LinedList"/>
    <dgm:cxn modelId="{8765F31F-5289-4EDD-9ED7-2E086D469BA9}" type="presParOf" srcId="{66977BF4-69B2-42A3-8E52-1EAA37471001}" destId="{445EC06C-7EA8-4A44-B7B0-7CB5A5AFC980}" srcOrd="0" destOrd="0" presId="urn:microsoft.com/office/officeart/2008/layout/LinedList"/>
    <dgm:cxn modelId="{C7D005C7-375D-4103-838D-ED7609C5174C}" type="presParOf" srcId="{66977BF4-69B2-42A3-8E52-1EAA37471001}" destId="{82B4AA5F-4E1D-4CC9-B6FA-9BB5D06F506B}" srcOrd="1" destOrd="0" presId="urn:microsoft.com/office/officeart/2008/layout/LinedList"/>
    <dgm:cxn modelId="{DDA953E6-1FF7-4484-A4ED-4987A779381F}" type="presParOf" srcId="{DC9B7CE7-6FA2-42D2-87E9-ABCBF5D83F0E}" destId="{72C5852E-D725-443E-B38E-1E0BE38CBBC2}" srcOrd="6" destOrd="0" presId="urn:microsoft.com/office/officeart/2008/layout/LinedList"/>
    <dgm:cxn modelId="{C3EF830E-8F03-4BDD-B35A-8CFE864283E2}" type="presParOf" srcId="{DC9B7CE7-6FA2-42D2-87E9-ABCBF5D83F0E}" destId="{FE3038EE-A710-437F-831C-E63CB8685CC8}" srcOrd="7" destOrd="0" presId="urn:microsoft.com/office/officeart/2008/layout/LinedList"/>
    <dgm:cxn modelId="{A4DEE20F-218E-4FE2-AF91-DF55593C4CD2}" type="presParOf" srcId="{FE3038EE-A710-437F-831C-E63CB8685CC8}" destId="{8530A453-76F9-4F73-AF19-C1CBB0577E3F}" srcOrd="0" destOrd="0" presId="urn:microsoft.com/office/officeart/2008/layout/LinedList"/>
    <dgm:cxn modelId="{9FDDA3B8-FA22-48AE-89F8-22C187B31994}" type="presParOf" srcId="{FE3038EE-A710-437F-831C-E63CB8685CC8}" destId="{7CBDC3B0-66A4-482F-BF11-6381E8748D1C}" srcOrd="1" destOrd="0" presId="urn:microsoft.com/office/officeart/2008/layout/LinedList"/>
    <dgm:cxn modelId="{1523766B-1F99-40D8-8B29-63B646AE267A}" type="presParOf" srcId="{DC9B7CE7-6FA2-42D2-87E9-ABCBF5D83F0E}" destId="{67279226-7817-4C40-B60A-CBC1283A372D}" srcOrd="8" destOrd="0" presId="urn:microsoft.com/office/officeart/2008/layout/LinedList"/>
    <dgm:cxn modelId="{87469E72-37CF-4300-8797-3FFDB2015935}" type="presParOf" srcId="{DC9B7CE7-6FA2-42D2-87E9-ABCBF5D83F0E}" destId="{45E73397-222A-474E-81F5-DABC3CE0E502}" srcOrd="9" destOrd="0" presId="urn:microsoft.com/office/officeart/2008/layout/LinedList"/>
    <dgm:cxn modelId="{9CC6E970-7333-4719-9EC4-316C58584302}" type="presParOf" srcId="{45E73397-222A-474E-81F5-DABC3CE0E502}" destId="{5B8FF899-774B-48BE-9269-585D864C42D9}" srcOrd="0" destOrd="0" presId="urn:microsoft.com/office/officeart/2008/layout/LinedList"/>
    <dgm:cxn modelId="{D1E4A2DF-3F66-467A-9207-7A2B9ABF9BC2}" type="presParOf" srcId="{45E73397-222A-474E-81F5-DABC3CE0E502}" destId="{D6ADCEC8-D533-4DAE-90F4-8997580948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ADA05-3763-485D-B55F-331FB1A699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CEA08-4BF9-4974-B736-B396514C75E5}">
      <dgm:prSet/>
      <dgm:spPr/>
      <dgm:t>
        <a:bodyPr/>
        <a:lstStyle/>
        <a:p>
          <a:r>
            <a:rPr lang="en-US">
              <a:hlinkClick xmlns:r="http://schemas.openxmlformats.org/officeDocument/2006/relationships" r:id="rId1"/>
            </a:rPr>
            <a:t>Contract Cheating Request for Investigation</a:t>
          </a:r>
          <a:endParaRPr lang="en-US"/>
        </a:p>
      </dgm:t>
    </dgm:pt>
    <dgm:pt modelId="{5DE86B16-5F80-4117-A853-DD13DDBB88F4}" type="parTrans" cxnId="{B41A7062-F27C-434C-8184-978FA9717C94}">
      <dgm:prSet/>
      <dgm:spPr/>
      <dgm:t>
        <a:bodyPr/>
        <a:lstStyle/>
        <a:p>
          <a:endParaRPr lang="en-US"/>
        </a:p>
      </dgm:t>
    </dgm:pt>
    <dgm:pt modelId="{C9483181-9383-4A70-8B67-E95DAFFB4120}" type="sibTrans" cxnId="{B41A7062-F27C-434C-8184-978FA9717C94}">
      <dgm:prSet/>
      <dgm:spPr/>
      <dgm:t>
        <a:bodyPr/>
        <a:lstStyle/>
        <a:p>
          <a:endParaRPr lang="en-US"/>
        </a:p>
      </dgm:t>
    </dgm:pt>
    <dgm:pt modelId="{60589974-CC79-41D2-8B1D-013F9178AAF0}">
      <dgm:prSet/>
      <dgm:spPr/>
      <dgm:t>
        <a:bodyPr/>
        <a:lstStyle/>
        <a:p>
          <a:r>
            <a:rPr lang="en-US">
              <a:hlinkClick xmlns:r="http://schemas.openxmlformats.org/officeDocument/2006/relationships" r:id="rId2"/>
            </a:rPr>
            <a:t>Academic Conduct Regulations</a:t>
          </a:r>
        </a:p>
      </dgm:t>
    </dgm:pt>
    <dgm:pt modelId="{F0004C35-F0E1-4694-82EC-37101AA511CB}" type="parTrans" cxnId="{06A3EBB4-2BD3-4959-B277-DC73BF13A213}">
      <dgm:prSet/>
      <dgm:spPr/>
      <dgm:t>
        <a:bodyPr/>
        <a:lstStyle/>
        <a:p>
          <a:endParaRPr lang="en-US"/>
        </a:p>
      </dgm:t>
    </dgm:pt>
    <dgm:pt modelId="{120F9E5B-146A-420C-9E67-B75AF8877506}" type="sibTrans" cxnId="{06A3EBB4-2BD3-4959-B277-DC73BF13A213}">
      <dgm:prSet/>
      <dgm:spPr/>
      <dgm:t>
        <a:bodyPr/>
        <a:lstStyle/>
        <a:p>
          <a:endParaRPr lang="en-US"/>
        </a:p>
      </dgm:t>
    </dgm:pt>
    <dgm:pt modelId="{0C4AE285-805A-43AD-9DDE-64A045B1033D}">
      <dgm:prSet/>
      <dgm:spPr/>
      <dgm:t>
        <a:bodyPr/>
        <a:lstStyle/>
        <a:p>
          <a:r>
            <a:rPr lang="en-US">
              <a:hlinkClick xmlns:r="http://schemas.openxmlformats.org/officeDocument/2006/relationships" r:id="rId3"/>
            </a:rPr>
            <a:t>Allegation Forms</a:t>
          </a:r>
        </a:p>
      </dgm:t>
    </dgm:pt>
    <dgm:pt modelId="{CEF26CE5-4094-4669-9367-8152BDD25517}" type="parTrans" cxnId="{1AC3F24D-FA69-41B1-8531-60F638E3E97D}">
      <dgm:prSet/>
      <dgm:spPr/>
      <dgm:t>
        <a:bodyPr/>
        <a:lstStyle/>
        <a:p>
          <a:endParaRPr lang="en-US"/>
        </a:p>
      </dgm:t>
    </dgm:pt>
    <dgm:pt modelId="{AFC63208-4A45-4359-B024-B468CB575254}" type="sibTrans" cxnId="{1AC3F24D-FA69-41B1-8531-60F638E3E97D}">
      <dgm:prSet/>
      <dgm:spPr/>
      <dgm:t>
        <a:bodyPr/>
        <a:lstStyle/>
        <a:p>
          <a:endParaRPr lang="en-US"/>
        </a:p>
      </dgm:t>
    </dgm:pt>
    <dgm:pt modelId="{A8312E2D-2726-4176-A87E-D1B4CD3C75EE}">
      <dgm:prSet phldr="0"/>
      <dgm:spPr/>
      <dgm:t>
        <a:bodyPr/>
        <a:lstStyle/>
        <a:p>
          <a:pPr rtl="0"/>
          <a:r>
            <a:rPr lang="en-US">
              <a:latin typeface="Calibri Light" panose="020F0302020204030204"/>
              <a:hlinkClick xmlns:r="http://schemas.openxmlformats.org/officeDocument/2006/relationships" r:id="rId4"/>
            </a:rPr>
            <a:t>SHU Academic Integrity Pages</a:t>
          </a:r>
        </a:p>
      </dgm:t>
    </dgm:pt>
    <dgm:pt modelId="{33E50F03-230E-441C-8AFD-43F5243CC35D}" type="parTrans" cxnId="{5DB32131-A090-44ED-9470-738DDCB79383}">
      <dgm:prSet/>
      <dgm:spPr/>
    </dgm:pt>
    <dgm:pt modelId="{1430C561-498B-4224-AF73-D7BE97B70D99}" type="sibTrans" cxnId="{5DB32131-A090-44ED-9470-738DDCB79383}">
      <dgm:prSet/>
      <dgm:spPr/>
    </dgm:pt>
    <dgm:pt modelId="{54DC496E-6CD1-4DD6-9561-898819EF75F4}" type="pres">
      <dgm:prSet presAssocID="{71FADA05-3763-485D-B55F-331FB1A699B5}" presName="vert0" presStyleCnt="0">
        <dgm:presLayoutVars>
          <dgm:dir/>
          <dgm:animOne val="branch"/>
          <dgm:animLvl val="lvl"/>
        </dgm:presLayoutVars>
      </dgm:prSet>
      <dgm:spPr/>
    </dgm:pt>
    <dgm:pt modelId="{C7155B54-EFE8-402D-9DEF-6233E06BD123}" type="pres">
      <dgm:prSet presAssocID="{A8312E2D-2726-4176-A87E-D1B4CD3C75EE}" presName="thickLine" presStyleLbl="alignNode1" presStyleIdx="0" presStyleCnt="4"/>
      <dgm:spPr/>
    </dgm:pt>
    <dgm:pt modelId="{BCC0682A-2E3B-4547-9EB2-892A427CCDE4}" type="pres">
      <dgm:prSet presAssocID="{A8312E2D-2726-4176-A87E-D1B4CD3C75EE}" presName="horz1" presStyleCnt="0"/>
      <dgm:spPr/>
    </dgm:pt>
    <dgm:pt modelId="{B3E1302A-4247-49F5-8CDF-2192F7522DBF}" type="pres">
      <dgm:prSet presAssocID="{A8312E2D-2726-4176-A87E-D1B4CD3C75EE}" presName="tx1" presStyleLbl="revTx" presStyleIdx="0" presStyleCnt="4"/>
      <dgm:spPr/>
    </dgm:pt>
    <dgm:pt modelId="{BACD9EB3-77FD-4664-9077-61FB083006FC}" type="pres">
      <dgm:prSet presAssocID="{A8312E2D-2726-4176-A87E-D1B4CD3C75EE}" presName="vert1" presStyleCnt="0"/>
      <dgm:spPr/>
    </dgm:pt>
    <dgm:pt modelId="{A08D340C-5084-4EFE-A41E-5FCBBF3B3455}" type="pres">
      <dgm:prSet presAssocID="{5E9CEA08-4BF9-4974-B736-B396514C75E5}" presName="thickLine" presStyleLbl="alignNode1" presStyleIdx="1" presStyleCnt="4"/>
      <dgm:spPr/>
    </dgm:pt>
    <dgm:pt modelId="{384BE1E6-BD5C-4FAD-9803-82D0BA8645B9}" type="pres">
      <dgm:prSet presAssocID="{5E9CEA08-4BF9-4974-B736-B396514C75E5}" presName="horz1" presStyleCnt="0"/>
      <dgm:spPr/>
    </dgm:pt>
    <dgm:pt modelId="{07DCA4E9-842B-46DC-BCCE-91701C5E849B}" type="pres">
      <dgm:prSet presAssocID="{5E9CEA08-4BF9-4974-B736-B396514C75E5}" presName="tx1" presStyleLbl="revTx" presStyleIdx="1" presStyleCnt="4"/>
      <dgm:spPr/>
    </dgm:pt>
    <dgm:pt modelId="{ED429D12-3622-4275-A055-4070F6F0D79E}" type="pres">
      <dgm:prSet presAssocID="{5E9CEA08-4BF9-4974-B736-B396514C75E5}" presName="vert1" presStyleCnt="0"/>
      <dgm:spPr/>
    </dgm:pt>
    <dgm:pt modelId="{DF93735C-8A24-4EC7-8A0D-1DBF68A3FC5C}" type="pres">
      <dgm:prSet presAssocID="{60589974-CC79-41D2-8B1D-013F9178AAF0}" presName="thickLine" presStyleLbl="alignNode1" presStyleIdx="2" presStyleCnt="4"/>
      <dgm:spPr/>
    </dgm:pt>
    <dgm:pt modelId="{E4ADD023-7173-4CA3-A8F7-4693EB373B88}" type="pres">
      <dgm:prSet presAssocID="{60589974-CC79-41D2-8B1D-013F9178AAF0}" presName="horz1" presStyleCnt="0"/>
      <dgm:spPr/>
    </dgm:pt>
    <dgm:pt modelId="{93CE3E72-4332-475E-813F-51C3298722BE}" type="pres">
      <dgm:prSet presAssocID="{60589974-CC79-41D2-8B1D-013F9178AAF0}" presName="tx1" presStyleLbl="revTx" presStyleIdx="2" presStyleCnt="4"/>
      <dgm:spPr/>
    </dgm:pt>
    <dgm:pt modelId="{79CD9539-AD10-40ED-86A7-EB8FC2DC1C4F}" type="pres">
      <dgm:prSet presAssocID="{60589974-CC79-41D2-8B1D-013F9178AAF0}" presName="vert1" presStyleCnt="0"/>
      <dgm:spPr/>
    </dgm:pt>
    <dgm:pt modelId="{3025382C-4750-471A-8CB5-3D030E64A011}" type="pres">
      <dgm:prSet presAssocID="{0C4AE285-805A-43AD-9DDE-64A045B1033D}" presName="thickLine" presStyleLbl="alignNode1" presStyleIdx="3" presStyleCnt="4"/>
      <dgm:spPr/>
    </dgm:pt>
    <dgm:pt modelId="{0E17716A-A1ED-45A6-BD8A-6BB34CFBAE75}" type="pres">
      <dgm:prSet presAssocID="{0C4AE285-805A-43AD-9DDE-64A045B1033D}" presName="horz1" presStyleCnt="0"/>
      <dgm:spPr/>
    </dgm:pt>
    <dgm:pt modelId="{C47FDEED-91AA-4007-A8BE-10DFA48630A7}" type="pres">
      <dgm:prSet presAssocID="{0C4AE285-805A-43AD-9DDE-64A045B1033D}" presName="tx1" presStyleLbl="revTx" presStyleIdx="3" presStyleCnt="4"/>
      <dgm:spPr/>
    </dgm:pt>
    <dgm:pt modelId="{833282E3-B885-4BD8-BDB2-38A0FB7467B3}" type="pres">
      <dgm:prSet presAssocID="{0C4AE285-805A-43AD-9DDE-64A045B1033D}" presName="vert1" presStyleCnt="0"/>
      <dgm:spPr/>
    </dgm:pt>
  </dgm:ptLst>
  <dgm:cxnLst>
    <dgm:cxn modelId="{99AB4512-9DE9-42BB-98A9-B03ED4F7A711}" type="presOf" srcId="{0C4AE285-805A-43AD-9DDE-64A045B1033D}" destId="{C47FDEED-91AA-4007-A8BE-10DFA48630A7}" srcOrd="0" destOrd="0" presId="urn:microsoft.com/office/officeart/2008/layout/LinedList"/>
    <dgm:cxn modelId="{5DB32131-A090-44ED-9470-738DDCB79383}" srcId="{71FADA05-3763-485D-B55F-331FB1A699B5}" destId="{A8312E2D-2726-4176-A87E-D1B4CD3C75EE}" srcOrd="0" destOrd="0" parTransId="{33E50F03-230E-441C-8AFD-43F5243CC35D}" sibTransId="{1430C561-498B-4224-AF73-D7BE97B70D99}"/>
    <dgm:cxn modelId="{7CA30F32-3866-4870-B41D-24E93A2B76F9}" type="presOf" srcId="{5E9CEA08-4BF9-4974-B736-B396514C75E5}" destId="{07DCA4E9-842B-46DC-BCCE-91701C5E849B}" srcOrd="0" destOrd="0" presId="urn:microsoft.com/office/officeart/2008/layout/LinedList"/>
    <dgm:cxn modelId="{B41A7062-F27C-434C-8184-978FA9717C94}" srcId="{71FADA05-3763-485D-B55F-331FB1A699B5}" destId="{5E9CEA08-4BF9-4974-B736-B396514C75E5}" srcOrd="1" destOrd="0" parTransId="{5DE86B16-5F80-4117-A853-DD13DDBB88F4}" sibTransId="{C9483181-9383-4A70-8B67-E95DAFFB4120}"/>
    <dgm:cxn modelId="{1AC3F24D-FA69-41B1-8531-60F638E3E97D}" srcId="{71FADA05-3763-485D-B55F-331FB1A699B5}" destId="{0C4AE285-805A-43AD-9DDE-64A045B1033D}" srcOrd="3" destOrd="0" parTransId="{CEF26CE5-4094-4669-9367-8152BDD25517}" sibTransId="{AFC63208-4A45-4359-B024-B468CB575254}"/>
    <dgm:cxn modelId="{FCC59753-6C7C-49FA-8E76-172C34F44DC5}" type="presOf" srcId="{A8312E2D-2726-4176-A87E-D1B4CD3C75EE}" destId="{B3E1302A-4247-49F5-8CDF-2192F7522DBF}" srcOrd="0" destOrd="0" presId="urn:microsoft.com/office/officeart/2008/layout/LinedList"/>
    <dgm:cxn modelId="{39D41B9C-4126-432A-9A6A-B9AECA151A75}" type="presOf" srcId="{60589974-CC79-41D2-8B1D-013F9178AAF0}" destId="{93CE3E72-4332-475E-813F-51C3298722BE}" srcOrd="0" destOrd="0" presId="urn:microsoft.com/office/officeart/2008/layout/LinedList"/>
    <dgm:cxn modelId="{06A3EBB4-2BD3-4959-B277-DC73BF13A213}" srcId="{71FADA05-3763-485D-B55F-331FB1A699B5}" destId="{60589974-CC79-41D2-8B1D-013F9178AAF0}" srcOrd="2" destOrd="0" parTransId="{F0004C35-F0E1-4694-82EC-37101AA511CB}" sibTransId="{120F9E5B-146A-420C-9E67-B75AF8877506}"/>
    <dgm:cxn modelId="{85B891C1-26B1-4C3D-AF8A-4F867610CDF0}" type="presOf" srcId="{71FADA05-3763-485D-B55F-331FB1A699B5}" destId="{54DC496E-6CD1-4DD6-9561-898819EF75F4}" srcOrd="0" destOrd="0" presId="urn:microsoft.com/office/officeart/2008/layout/LinedList"/>
    <dgm:cxn modelId="{7CC54B6F-7B6E-4E2E-9DB8-939596EB4E72}" type="presParOf" srcId="{54DC496E-6CD1-4DD6-9561-898819EF75F4}" destId="{C7155B54-EFE8-402D-9DEF-6233E06BD123}" srcOrd="0" destOrd="0" presId="urn:microsoft.com/office/officeart/2008/layout/LinedList"/>
    <dgm:cxn modelId="{50A8E316-FC78-4748-AE53-8185C794A9ED}" type="presParOf" srcId="{54DC496E-6CD1-4DD6-9561-898819EF75F4}" destId="{BCC0682A-2E3B-4547-9EB2-892A427CCDE4}" srcOrd="1" destOrd="0" presId="urn:microsoft.com/office/officeart/2008/layout/LinedList"/>
    <dgm:cxn modelId="{1499F3C5-5FA7-488D-B9BC-E75879512AA3}" type="presParOf" srcId="{BCC0682A-2E3B-4547-9EB2-892A427CCDE4}" destId="{B3E1302A-4247-49F5-8CDF-2192F7522DBF}" srcOrd="0" destOrd="0" presId="urn:microsoft.com/office/officeart/2008/layout/LinedList"/>
    <dgm:cxn modelId="{2B763B96-97EF-4030-8786-DB13DD61AD5F}" type="presParOf" srcId="{BCC0682A-2E3B-4547-9EB2-892A427CCDE4}" destId="{BACD9EB3-77FD-4664-9077-61FB083006FC}" srcOrd="1" destOrd="0" presId="urn:microsoft.com/office/officeart/2008/layout/LinedList"/>
    <dgm:cxn modelId="{E6E884B9-5924-4A0C-8501-ABAB50AF8526}" type="presParOf" srcId="{54DC496E-6CD1-4DD6-9561-898819EF75F4}" destId="{A08D340C-5084-4EFE-A41E-5FCBBF3B3455}" srcOrd="2" destOrd="0" presId="urn:microsoft.com/office/officeart/2008/layout/LinedList"/>
    <dgm:cxn modelId="{DB6773D4-9958-4E59-9FCD-994E4DA032B7}" type="presParOf" srcId="{54DC496E-6CD1-4DD6-9561-898819EF75F4}" destId="{384BE1E6-BD5C-4FAD-9803-82D0BA8645B9}" srcOrd="3" destOrd="0" presId="urn:microsoft.com/office/officeart/2008/layout/LinedList"/>
    <dgm:cxn modelId="{43277D6D-7090-44EF-B4C5-50507F95112B}" type="presParOf" srcId="{384BE1E6-BD5C-4FAD-9803-82D0BA8645B9}" destId="{07DCA4E9-842B-46DC-BCCE-91701C5E849B}" srcOrd="0" destOrd="0" presId="urn:microsoft.com/office/officeart/2008/layout/LinedList"/>
    <dgm:cxn modelId="{F3254535-94DF-4073-BCB5-2EBD15609E81}" type="presParOf" srcId="{384BE1E6-BD5C-4FAD-9803-82D0BA8645B9}" destId="{ED429D12-3622-4275-A055-4070F6F0D79E}" srcOrd="1" destOrd="0" presId="urn:microsoft.com/office/officeart/2008/layout/LinedList"/>
    <dgm:cxn modelId="{B8A9D048-F111-4ADA-BE18-CE9965452FE6}" type="presParOf" srcId="{54DC496E-6CD1-4DD6-9561-898819EF75F4}" destId="{DF93735C-8A24-4EC7-8A0D-1DBF68A3FC5C}" srcOrd="4" destOrd="0" presId="urn:microsoft.com/office/officeart/2008/layout/LinedList"/>
    <dgm:cxn modelId="{9547C003-3294-4416-B53F-5461679EA432}" type="presParOf" srcId="{54DC496E-6CD1-4DD6-9561-898819EF75F4}" destId="{E4ADD023-7173-4CA3-A8F7-4693EB373B88}" srcOrd="5" destOrd="0" presId="urn:microsoft.com/office/officeart/2008/layout/LinedList"/>
    <dgm:cxn modelId="{8BD9E7B9-7965-45A4-9A50-0ABBA141146A}" type="presParOf" srcId="{E4ADD023-7173-4CA3-A8F7-4693EB373B88}" destId="{93CE3E72-4332-475E-813F-51C3298722BE}" srcOrd="0" destOrd="0" presId="urn:microsoft.com/office/officeart/2008/layout/LinedList"/>
    <dgm:cxn modelId="{C659F255-3B23-402C-83C3-4EB7FCDC0EF4}" type="presParOf" srcId="{E4ADD023-7173-4CA3-A8F7-4693EB373B88}" destId="{79CD9539-AD10-40ED-86A7-EB8FC2DC1C4F}" srcOrd="1" destOrd="0" presId="urn:microsoft.com/office/officeart/2008/layout/LinedList"/>
    <dgm:cxn modelId="{151822DA-9BBA-414D-B881-6E9F4A99000C}" type="presParOf" srcId="{54DC496E-6CD1-4DD6-9561-898819EF75F4}" destId="{3025382C-4750-471A-8CB5-3D030E64A011}" srcOrd="6" destOrd="0" presId="urn:microsoft.com/office/officeart/2008/layout/LinedList"/>
    <dgm:cxn modelId="{219A2633-6FF1-4741-877D-EDA3277BB844}" type="presParOf" srcId="{54DC496E-6CD1-4DD6-9561-898819EF75F4}" destId="{0E17716A-A1ED-45A6-BD8A-6BB34CFBAE75}" srcOrd="7" destOrd="0" presId="urn:microsoft.com/office/officeart/2008/layout/LinedList"/>
    <dgm:cxn modelId="{521C2332-7668-49DC-BB26-4E1FBEF23D47}" type="presParOf" srcId="{0E17716A-A1ED-45A6-BD8A-6BB34CFBAE75}" destId="{C47FDEED-91AA-4007-A8BE-10DFA48630A7}" srcOrd="0" destOrd="0" presId="urn:microsoft.com/office/officeart/2008/layout/LinedList"/>
    <dgm:cxn modelId="{AE1EC295-7771-408F-A215-8F8A66C995C1}" type="presParOf" srcId="{0E17716A-A1ED-45A6-BD8A-6BB34CFBAE75}" destId="{833282E3-B885-4BD8-BDB2-38A0FB7467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3F040-40A8-4A0B-BBDC-C83CED43FCC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EAC2B-42EA-42F3-A9E0-EE613244F7F6}">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Plagiarism Spectrum resource is produced by Turnitin.  It identifies 10 types of plagiarism and gives clear examples of each kind.  It's worth viewing online but the main types identified are:</a:t>
          </a:r>
        </a:p>
      </dsp:txBody>
      <dsp:txXfrm>
        <a:off x="0" y="0"/>
        <a:ext cx="2103120" cy="4351338"/>
      </dsp:txXfrm>
    </dsp:sp>
    <dsp:sp modelId="{22D3B837-5F24-47D2-9E37-A7D68A0831A4}">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'Clone: submitting another's work, word-for-word, as one's own'</a:t>
          </a:r>
        </a:p>
      </dsp:txBody>
      <dsp:txXfrm>
        <a:off x="2260854" y="51151"/>
        <a:ext cx="8254746" cy="1023031"/>
      </dsp:txXfrm>
    </dsp:sp>
    <dsp:sp modelId="{219E7296-D46D-4F53-8DC4-D1DA48DDE28E}">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113AD-B0AD-41E4-89C8-4DBFBBD11B32}">
      <dsp:nvSpPr>
        <dsp:cNvPr id="0" name=""/>
        <dsp:cNvSpPr/>
      </dsp:nvSpPr>
      <dsp:spPr>
        <a:xfrm>
          <a:off x="2260854" y="1125335"/>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'CTRL-C: contains significant portions of text from a single source without alterations'</a:t>
          </a:r>
        </a:p>
      </dsp:txBody>
      <dsp:txXfrm>
        <a:off x="2260854" y="1125335"/>
        <a:ext cx="8254746" cy="1023031"/>
      </dsp:txXfrm>
    </dsp:sp>
    <dsp:sp modelId="{2D8541D3-49DA-42A9-AE55-2315E858BF19}">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64123-93A2-48B4-A1BD-FB1C29E2589F}">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'Find-Replace: changing key words and phrases but retaining the essential content of the source'</a:t>
          </a:r>
        </a:p>
      </dsp:txBody>
      <dsp:txXfrm>
        <a:off x="2260854" y="2199518"/>
        <a:ext cx="8254746" cy="1023031"/>
      </dsp:txXfrm>
    </dsp:sp>
    <dsp:sp modelId="{1E6A69C8-D0F3-4B02-BCD8-12916917D5BE}">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D65E74-00CE-4461-BA39-DB0E86955A12}">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'Remix: paraphrases from multiple sources, made to fit together'</a:t>
          </a:r>
        </a:p>
      </dsp:txBody>
      <dsp:txXfrm>
        <a:off x="2260854" y="3273701"/>
        <a:ext cx="8254746" cy="1023031"/>
      </dsp:txXfrm>
    </dsp:sp>
    <dsp:sp modelId="{D0B11045-BA5F-4636-8FA9-6F052229D230}">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16C2-F127-41FD-A075-2864DC531C8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34E7C-E150-4162-9D21-02646553A513}">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u="sng" kern="1200" dirty="0">
              <a:hlinkClick xmlns:r="http://schemas.openxmlformats.org/officeDocument/2006/relationships" r:id="rId1"/>
            </a:rPr>
            <a:t>TurnItIn instructions</a:t>
          </a:r>
          <a:r>
            <a:rPr lang="en-US" sz="3000" kern="1200" dirty="0">
              <a:hlinkClick xmlns:r="http://schemas.openxmlformats.org/officeDocument/2006/relationships" r:id="rId1"/>
            </a:rPr>
            <a:t> </a:t>
          </a:r>
          <a:r>
            <a:rPr lang="en-US" sz="3000" kern="1200" dirty="0"/>
            <a:t>on interrogating reports </a:t>
          </a:r>
        </a:p>
      </dsp:txBody>
      <dsp:txXfrm>
        <a:off x="0" y="0"/>
        <a:ext cx="10515600" cy="1087834"/>
      </dsp:txXfrm>
    </dsp:sp>
    <dsp:sp modelId="{F5FB6980-4E73-4652-9510-3810A8FB9A1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91E8D-EF15-4F29-82BE-3BAF177A581A}">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u="sng" kern="1200">
              <a:hlinkClick xmlns:r="http://schemas.openxmlformats.org/officeDocument/2006/relationships" r:id="rId2"/>
            </a:rPr>
            <a:t>Sheffield Hallam video instructions</a:t>
          </a:r>
          <a:r>
            <a:rPr lang="en-US" sz="3000" kern="1200"/>
            <a:t> on </a:t>
          </a:r>
          <a:r>
            <a:rPr lang="en-US" sz="3000" kern="1200" err="1"/>
            <a:t>analysing</a:t>
          </a:r>
          <a:r>
            <a:rPr lang="en-US" sz="3000" kern="1200"/>
            <a:t> a </a:t>
          </a:r>
          <a:r>
            <a:rPr lang="en-US" sz="3000" kern="1200" err="1"/>
            <a:t>TurnItIn</a:t>
          </a:r>
          <a:r>
            <a:rPr lang="en-US" sz="3000" kern="1200"/>
            <a:t> report. </a:t>
          </a:r>
        </a:p>
      </dsp:txBody>
      <dsp:txXfrm>
        <a:off x="0" y="1087834"/>
        <a:ext cx="10515600" cy="1087834"/>
      </dsp:txXfrm>
    </dsp:sp>
    <dsp:sp modelId="{B16D7C0C-C93E-421A-93B8-A7ACD038E2C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F41F9-862D-461E-8B4E-D7F4F5C2F22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u="sng" kern="1200">
              <a:hlinkClick xmlns:r="http://schemas.openxmlformats.org/officeDocument/2006/relationships" r:id="rId3"/>
            </a:rPr>
            <a:t>Contract Cheating </a:t>
          </a:r>
          <a:r>
            <a:rPr lang="en-US" sz="3000" u="sng" kern="1200">
              <a:hlinkClick xmlns:r="http://schemas.openxmlformats.org/officeDocument/2006/relationships" r:id="rId4"/>
            </a:rPr>
            <a:t>Checklist</a:t>
          </a:r>
          <a:r>
            <a:rPr lang="en-US" sz="3000" kern="1200"/>
            <a:t> (developed by the LSEAIN contract cheating working group) </a:t>
          </a:r>
        </a:p>
      </dsp:txBody>
      <dsp:txXfrm>
        <a:off x="0" y="2175669"/>
        <a:ext cx="10515600" cy="1087834"/>
      </dsp:txXfrm>
    </dsp:sp>
    <dsp:sp modelId="{D9C10E44-22D3-4627-93C1-BF36937F56DB}">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3748D-3D71-495E-8634-85B74B262D5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a:latin typeface="Calibri Light" panose="020F0302020204030204"/>
              <a:hlinkClick xmlns:r="http://schemas.openxmlformats.org/officeDocument/2006/relationships" r:id="rId5"/>
            </a:rPr>
            <a:t>Sheffield Hallam Guidance</a:t>
          </a:r>
          <a:r>
            <a:rPr lang="en-US" sz="3000" kern="1200">
              <a:latin typeface="Calibri Light" panose="020F0302020204030204"/>
            </a:rPr>
            <a:t> </a:t>
          </a:r>
          <a:r>
            <a:rPr lang="en-US" sz="3000" kern="1200"/>
            <a:t>on substantiating contract cheating</a:t>
          </a:r>
          <a:r>
            <a:rPr lang="en-US" sz="3000" kern="1200">
              <a:latin typeface="Calibri Light" panose="020F0302020204030204"/>
            </a:rPr>
            <a:t> </a:t>
          </a:r>
          <a:endParaRPr lang="en-US" sz="3000" kern="1200"/>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DCC1-5F1E-4CC5-83F4-2D42DB6796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AE73C-ABDB-4065-807C-50C8C6D4494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u="sng" kern="1200">
              <a:hlinkClick xmlns:r="http://schemas.openxmlformats.org/officeDocument/2006/relationships" r:id="rId1"/>
            </a:rPr>
            <a:t>European Network for Academic Integrity</a:t>
          </a:r>
          <a:endParaRPr lang="en-US" sz="4000" kern="1200"/>
        </a:p>
      </dsp:txBody>
      <dsp:txXfrm>
        <a:off x="0" y="531"/>
        <a:ext cx="10515600" cy="870055"/>
      </dsp:txXfrm>
    </dsp:sp>
    <dsp:sp modelId="{1379CB44-9661-46B0-8E2F-28C5857EB7A7}">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7F86F-C5FD-4941-842C-351D9EC8A94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u="sng" kern="1200">
              <a:hlinkClick xmlns:r="http://schemas.openxmlformats.org/officeDocument/2006/relationships" r:id="rId2"/>
            </a:rPr>
            <a:t>International Centre for Academic Integrity</a:t>
          </a:r>
          <a:endParaRPr lang="en-US" sz="4000" kern="1200"/>
        </a:p>
      </dsp:txBody>
      <dsp:txXfrm>
        <a:off x="0" y="870586"/>
        <a:ext cx="10515600" cy="870055"/>
      </dsp:txXfrm>
    </dsp:sp>
    <dsp:sp modelId="{D491D944-77D4-41A4-8FD0-A2BA118554EC}">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EC06C-7EA8-4A44-B7B0-7CB5A5AFC980}">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u="sng" kern="1200">
              <a:hlinkClick xmlns:r="http://schemas.openxmlformats.org/officeDocument/2006/relationships" r:id="rId3"/>
            </a:rPr>
            <a:t>The Plagiarism Spectrum</a:t>
          </a:r>
          <a:endParaRPr lang="en-US" sz="4000" kern="1200"/>
        </a:p>
      </dsp:txBody>
      <dsp:txXfrm>
        <a:off x="0" y="1740641"/>
        <a:ext cx="10515600" cy="870055"/>
      </dsp:txXfrm>
    </dsp:sp>
    <dsp:sp modelId="{72C5852E-D725-443E-B38E-1E0BE38CBBC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0A453-76F9-4F73-AF19-C1CBB0577E3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u="sng" kern="1200">
              <a:hlinkClick xmlns:r="http://schemas.openxmlformats.org/officeDocument/2006/relationships" r:id="rId4"/>
            </a:rPr>
            <a:t>QAA Academic Integrity Reports</a:t>
          </a:r>
          <a:endParaRPr lang="en-US" sz="4000" kern="1200"/>
        </a:p>
      </dsp:txBody>
      <dsp:txXfrm>
        <a:off x="0" y="2610696"/>
        <a:ext cx="10515600" cy="870055"/>
      </dsp:txXfrm>
    </dsp:sp>
    <dsp:sp modelId="{67279226-7817-4C40-B60A-CBC1283A372D}">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FF899-774B-48BE-9269-585D864C42D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u="sng" kern="1200">
              <a:hlinkClick xmlns:r="http://schemas.openxmlformats.org/officeDocument/2006/relationships" r:id="rId5"/>
            </a:rPr>
            <a:t>Contract Cheating Checklist</a:t>
          </a:r>
          <a:endParaRPr lang="en-US" sz="4000" kern="1200"/>
        </a:p>
      </dsp:txBody>
      <dsp:txXfrm>
        <a:off x="0" y="3480751"/>
        <a:ext cx="10515600"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55B54-EFE8-402D-9DEF-6233E06BD12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1302A-4247-49F5-8CDF-2192F7522DBF}">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a:latin typeface="Calibri Light" panose="020F0302020204030204"/>
              <a:hlinkClick xmlns:r="http://schemas.openxmlformats.org/officeDocument/2006/relationships" r:id="rId1"/>
            </a:rPr>
            <a:t>SHU Academic Integrity Pages</a:t>
          </a:r>
        </a:p>
      </dsp:txBody>
      <dsp:txXfrm>
        <a:off x="0" y="0"/>
        <a:ext cx="10515600" cy="1087834"/>
      </dsp:txXfrm>
    </dsp:sp>
    <dsp:sp modelId="{A08D340C-5084-4EFE-A41E-5FCBBF3B3455}">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CA4E9-842B-46DC-BCCE-91701C5E849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hlinkClick xmlns:r="http://schemas.openxmlformats.org/officeDocument/2006/relationships" r:id="rId2"/>
            </a:rPr>
            <a:t>Contract Cheating Request for Investigation</a:t>
          </a:r>
          <a:endParaRPr lang="en-US" sz="4500" kern="1200"/>
        </a:p>
      </dsp:txBody>
      <dsp:txXfrm>
        <a:off x="0" y="1087834"/>
        <a:ext cx="10515600" cy="1087834"/>
      </dsp:txXfrm>
    </dsp:sp>
    <dsp:sp modelId="{DF93735C-8A24-4EC7-8A0D-1DBF68A3FC5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E3E72-4332-475E-813F-51C3298722BE}">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hlinkClick xmlns:r="http://schemas.openxmlformats.org/officeDocument/2006/relationships" r:id="rId3"/>
            </a:rPr>
            <a:t>Academic Conduct Regulations</a:t>
          </a:r>
        </a:p>
      </dsp:txBody>
      <dsp:txXfrm>
        <a:off x="0" y="2175669"/>
        <a:ext cx="10515600" cy="1087834"/>
      </dsp:txXfrm>
    </dsp:sp>
    <dsp:sp modelId="{3025382C-4750-471A-8CB5-3D030E64A01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FDEED-91AA-4007-A8BE-10DFA48630A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hlinkClick xmlns:r="http://schemas.openxmlformats.org/officeDocument/2006/relationships" r:id="rId4"/>
            </a:rPr>
            <a:t>Allegation Forms</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7A704-F4D1-40D1-8467-7B06EDAC58C5}" type="datetimeFigureOut">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CEC25-9AD3-45BE-9DDB-AAA42581141A}" type="slidenum">
              <a:t>‹#›</a:t>
            </a:fld>
            <a:endParaRPr lang="en-US"/>
          </a:p>
        </p:txBody>
      </p:sp>
    </p:spTree>
    <p:extLst>
      <p:ext uri="{BB962C8B-B14F-4D97-AF65-F5344CB8AC3E}">
        <p14:creationId xmlns:p14="http://schemas.microsoft.com/office/powerpoint/2010/main" val="166880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forms.office.com/pages/responsepage.aspx?id=ofZoiROsL0e4mfcxbkOfQz7UVtE2DVREjbbo62JA8FpUNVlQV1UwVVUyMDQ3VUUzQjYyUUNBR05NQiQlQCN0PWc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urnitin.com/static/plagiarism-spectru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heffieldhallam.sharepoint.com/:w:/r/sites/T001214/_layouts/15/Doc.aspx?sourcedoc=%7B4D56D11D-C371-4BB9-83F7-4BE3A98AA1E0%7D&amp;file=Operational%20Guidance%20for%20Academic%20Conduct%20v1.81.docx&amp;action=default&amp;mobileredirect=tru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j.lebihan@shu.ac.uk" TargetMode="External"/><Relationship Id="rId2" Type="http://schemas.openxmlformats.org/officeDocument/2006/relationships/hyperlink" Target="https://forms.office.com/Pages/ResponsePage.aspx?id=ofZoiROsL0e4mfcxbkOfQ3JQNC91DRVLmw46PyZ2FwNUOUU1SzZNM1VaRlNUOU1ITTlNTDJBRFZESC4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iahe.org.uk/media/2045/good-practice-framework-disciplinary-procedures-sectio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utliar.blog/2021/10/19/resources-for-detecting-contract-cheating/" TargetMode="External"/><Relationship Id="rId2" Type="http://schemas.openxmlformats.org/officeDocument/2006/relationships/hyperlink" Target="http://hdl.handle.net/1880/11266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rise.articulate.com/share/dPC3F7wAQgeKahu71aUg0vBKfEUg8vsj#/"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GY0r3ksNfg" TargetMode="External"/><Relationship Id="rId2" Type="http://schemas.openxmlformats.org/officeDocument/2006/relationships/hyperlink" Target="https://www.qaa.ac.uk/en/membership/collaborative-enhancement-projects/academic-integrity/the-improvement-of-student-learning-by-linking-inclusion-accessibility-and-academic-integrity#modal1" TargetMode="External"/><Relationship Id="rId1" Type="http://schemas.openxmlformats.org/officeDocument/2006/relationships/slideLayout" Target="../slideLayouts/slideLayout2.xml"/><Relationship Id="rId4" Type="http://schemas.openxmlformats.org/officeDocument/2006/relationships/hyperlink" Target="https://www.qaa.ac.uk/docs/qaa/members/round-up-of-resources-for-students-and-staff-infographic.pdf?sfvrsn=6d7fa281_4"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hyperlink" Target="https://www.turnitin.com/static/plagiarism-spectru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sheffieldhallam.sharepoint.com/:w:/t/T000428/EQNAarkfQYVMu_N66JHqCr4BxIS9Qu1kDiV7i7fl9qCwAw?e=gPaNf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heffieldhallam.sharepoint.com/:u:/t/T000428/EURLWWHTWuBInJ-zzt4RkHwBhh8HMc_OVo2DVKlAidJqpw?email=n.brownell%40shu.ac.uk&amp;e=js4Zr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miro.com/app/board/uXjVKb8BOl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turnitin.com/infographics/the-plagiarism-spectrum"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turnitin.com/static/plagiarism-spectru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37097" y="1428750"/>
            <a:ext cx="9117807" cy="2105026"/>
          </a:xfrm>
        </p:spPr>
        <p:txBody>
          <a:bodyPr>
            <a:normAutofit/>
          </a:bodyPr>
          <a:lstStyle/>
          <a:p>
            <a:r>
              <a:rPr lang="en-US">
                <a:cs typeface="Calibri Light"/>
              </a:rPr>
              <a:t>Making an allegation of academic misconduct</a:t>
            </a:r>
          </a:p>
        </p:txBody>
      </p:sp>
      <p:sp>
        <p:nvSpPr>
          <p:cNvPr id="3" name="Subtitle 2"/>
          <p:cNvSpPr>
            <a:spLocks noGrp="1"/>
          </p:cNvSpPr>
          <p:nvPr>
            <p:ph type="subTitle" idx="1"/>
          </p:nvPr>
        </p:nvSpPr>
        <p:spPr>
          <a:xfrm>
            <a:off x="1537097" y="3960557"/>
            <a:ext cx="9117807" cy="1097215"/>
          </a:xfrm>
        </p:spPr>
        <p:txBody>
          <a:bodyPr vert="horz" lIns="91440" tIns="45720" rIns="91440" bIns="45720" rtlCol="0">
            <a:normAutofit/>
          </a:bodyPr>
          <a:lstStyle/>
          <a:p>
            <a:endParaRPr lang="en-US">
              <a:cs typeface="Calibri"/>
            </a:endParaRPr>
          </a:p>
        </p:txBody>
      </p:sp>
      <p:cxnSp>
        <p:nvCxnSpPr>
          <p:cNvPr id="21" name="Straight Connector 2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arrows going to the red target">
            <a:extLst>
              <a:ext uri="{FF2B5EF4-FFF2-40B4-BE49-F238E27FC236}">
                <a16:creationId xmlns:a16="http://schemas.microsoft.com/office/drawing/2014/main" id="{7573A4B7-F82B-252F-EA8E-8E0EDC605A08}"/>
              </a:ext>
            </a:extLst>
          </p:cNvPr>
          <p:cNvPicPr>
            <a:picLocks noChangeAspect="1"/>
          </p:cNvPicPr>
          <p:nvPr/>
        </p:nvPicPr>
        <p:blipFill rotWithShape="1">
          <a:blip r:embed="rId2"/>
          <a:srcRect l="18005" r="5413" b="909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B8526-848B-4940-BA67-BABB0C608AC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Process for raising a concern or making an allegation</a:t>
            </a:r>
          </a:p>
        </p:txBody>
      </p:sp>
      <p:sp>
        <p:nvSpPr>
          <p:cNvPr id="3" name="Content Placeholder 2">
            <a:extLst>
              <a:ext uri="{FF2B5EF4-FFF2-40B4-BE49-F238E27FC236}">
                <a16:creationId xmlns:a16="http://schemas.microsoft.com/office/drawing/2014/main" id="{A6EAA5C6-0DBD-45FC-A3CB-314615E8A481}"/>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4086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AB184-B991-4B55-9B15-41FEC123E305}"/>
              </a:ext>
            </a:extLst>
          </p:cNvPr>
          <p:cNvSpPr>
            <a:spLocks noGrp="1"/>
          </p:cNvSpPr>
          <p:nvPr>
            <p:ph type="title"/>
          </p:nvPr>
        </p:nvSpPr>
        <p:spPr>
          <a:xfrm>
            <a:off x="838200" y="894027"/>
            <a:ext cx="3494362" cy="4782873"/>
          </a:xfrm>
        </p:spPr>
        <p:txBody>
          <a:bodyPr>
            <a:normAutofit/>
          </a:bodyPr>
          <a:lstStyle/>
          <a:p>
            <a:pPr algn="r"/>
            <a:r>
              <a:rPr lang="en-US">
                <a:cs typeface="Calibri Light"/>
              </a:rPr>
              <a:t>Allegation proformas</a:t>
            </a:r>
            <a:endParaRPr lang="en-US"/>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BCFB102F-B747-4D48-81B7-FA1C1D53EBC0}"/>
              </a:ext>
            </a:extLst>
          </p:cNvPr>
          <p:cNvSpPr>
            <a:spLocks noGrp="1"/>
          </p:cNvSpPr>
          <p:nvPr>
            <p:ph idx="1"/>
          </p:nvPr>
        </p:nvSpPr>
        <p:spPr>
          <a:xfrm>
            <a:off x="4976032" y="894027"/>
            <a:ext cx="6377768" cy="4782873"/>
          </a:xfrm>
        </p:spPr>
        <p:txBody>
          <a:bodyPr vert="horz" lIns="91440" tIns="45720" rIns="91440" bIns="45720" rtlCol="0" anchor="ctr">
            <a:normAutofit/>
          </a:bodyPr>
          <a:lstStyle/>
          <a:p>
            <a:r>
              <a:rPr lang="en-US" sz="2400" dirty="0">
                <a:cs typeface="Calibri"/>
                <a:hlinkClick r:id="rId2"/>
              </a:rPr>
              <a:t>Academic Conduct Notification Proforma</a:t>
            </a:r>
            <a:endParaRPr lang="en-US" sz="2400">
              <a:cs typeface="Calibri"/>
            </a:endParaRPr>
          </a:p>
        </p:txBody>
      </p:sp>
    </p:spTree>
    <p:extLst>
      <p:ext uri="{BB962C8B-B14F-4D97-AF65-F5344CB8AC3E}">
        <p14:creationId xmlns:p14="http://schemas.microsoft.com/office/powerpoint/2010/main" val="297308892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53D5DD-00F6-4EB0-B1FC-1B9F0EC2F6C3}"/>
              </a:ext>
            </a:extLst>
          </p:cNvPr>
          <p:cNvSpPr>
            <a:spLocks noGrp="1"/>
          </p:cNvSpPr>
          <p:nvPr>
            <p:ph type="title"/>
          </p:nvPr>
        </p:nvSpPr>
        <p:spPr>
          <a:xfrm>
            <a:off x="838200" y="1412488"/>
            <a:ext cx="2899189" cy="4363844"/>
          </a:xfrm>
        </p:spPr>
        <p:txBody>
          <a:bodyPr anchor="t">
            <a:normAutofit/>
          </a:bodyPr>
          <a:lstStyle/>
          <a:p>
            <a:r>
              <a:rPr lang="en-US" sz="2800">
                <a:solidFill>
                  <a:srgbClr val="FFFFFF"/>
                </a:solidFill>
                <a:cs typeface="Calibri Light"/>
              </a:rPr>
              <a:t>Details of concern/allegation</a:t>
            </a:r>
            <a:endParaRPr lang="en-US" sz="2800">
              <a:solidFill>
                <a:srgbClr val="FFFFFF"/>
              </a:solidFill>
            </a:endParaRPr>
          </a:p>
        </p:txBody>
      </p:sp>
      <p:sp>
        <p:nvSpPr>
          <p:cNvPr id="3" name="Content Placeholder 2">
            <a:extLst>
              <a:ext uri="{FF2B5EF4-FFF2-40B4-BE49-F238E27FC236}">
                <a16:creationId xmlns:a16="http://schemas.microsoft.com/office/drawing/2014/main" id="{89AB030C-B61B-4F12-8FD5-052C070CED99}"/>
              </a:ext>
            </a:extLst>
          </p:cNvPr>
          <p:cNvSpPr>
            <a:spLocks noGrp="1"/>
          </p:cNvSpPr>
          <p:nvPr>
            <p:ph sz="half" idx="1"/>
          </p:nvPr>
        </p:nvSpPr>
        <p:spPr>
          <a:xfrm>
            <a:off x="4380855" y="1412489"/>
            <a:ext cx="3427283" cy="4363844"/>
          </a:xfrm>
        </p:spPr>
        <p:txBody>
          <a:bodyPr vert="horz" lIns="91440" tIns="45720" rIns="91440" bIns="45720" rtlCol="0">
            <a:normAutofit/>
          </a:bodyPr>
          <a:lstStyle/>
          <a:p>
            <a:r>
              <a:rPr lang="en-US" sz="2000">
                <a:cs typeface="Calibri"/>
              </a:rPr>
              <a:t>This needs to be specific and evidence-based.</a:t>
            </a:r>
          </a:p>
          <a:p>
            <a:r>
              <a:rPr lang="en-US" sz="2000">
                <a:cs typeface="Calibri"/>
              </a:rPr>
              <a:t>There needs to be sufficient information to make the allegation clear to the course leader, the student and the Conduct Panel.</a:t>
            </a:r>
            <a:endParaRPr lang="en-US" sz="2000">
              <a:ea typeface="Calibri"/>
              <a:cs typeface="Calibri"/>
            </a:endParaRPr>
          </a:p>
          <a:p>
            <a:endParaRPr lang="en-US" sz="2000">
              <a:cs typeface="Calibri"/>
            </a:endParaRPr>
          </a:p>
        </p:txBody>
      </p:sp>
      <p:cxnSp>
        <p:nvCxnSpPr>
          <p:cNvPr id="16" name="Straight Connector 1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A92D460-3881-4F1E-A1C1-70358B92D231}"/>
              </a:ext>
            </a:extLst>
          </p:cNvPr>
          <p:cNvSpPr>
            <a:spLocks noGrp="1"/>
          </p:cNvSpPr>
          <p:nvPr>
            <p:ph sz="half" idx="2"/>
          </p:nvPr>
        </p:nvSpPr>
        <p:spPr>
          <a:xfrm>
            <a:off x="8451604" y="1412489"/>
            <a:ext cx="3197701" cy="4363844"/>
          </a:xfrm>
        </p:spPr>
        <p:txBody>
          <a:bodyPr vert="horz" lIns="91440" tIns="45720" rIns="91440" bIns="45720" rtlCol="0">
            <a:normAutofit/>
          </a:bodyPr>
          <a:lstStyle/>
          <a:p>
            <a:r>
              <a:rPr lang="en-US" sz="2000">
                <a:cs typeface="Calibri"/>
              </a:rPr>
              <a:t>Bear in mind this allegation document will be seen by a lot of people: the course leader, the student, the Panel Secretary and Panel Chair, at the very least.  If there is an appeal, this document will be used as part of the investigation.  </a:t>
            </a:r>
            <a:endParaRPr lang="en-US" sz="2000"/>
          </a:p>
          <a:p>
            <a:r>
              <a:rPr lang="en-US" sz="2000">
                <a:cs typeface="Calibri"/>
              </a:rPr>
              <a:t>Care should be taken to make the allegation clearly and impartially, using evidence.</a:t>
            </a:r>
            <a:endParaRPr lang="en-US" sz="2000"/>
          </a:p>
        </p:txBody>
      </p:sp>
    </p:spTree>
    <p:extLst>
      <p:ext uri="{BB962C8B-B14F-4D97-AF65-F5344CB8AC3E}">
        <p14:creationId xmlns:p14="http://schemas.microsoft.com/office/powerpoint/2010/main" val="207281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8CED0B-FC82-48B6-BCC3-82700AC2206B}"/>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Example of an allegation </a:t>
            </a:r>
            <a:endParaRPr lang="en-US">
              <a:solidFill>
                <a:schemeClr val="bg1"/>
              </a:solidFill>
            </a:endParaRPr>
          </a:p>
        </p:txBody>
      </p:sp>
      <p:sp>
        <p:nvSpPr>
          <p:cNvPr id="3" name="Content Placeholder 2">
            <a:extLst>
              <a:ext uri="{FF2B5EF4-FFF2-40B4-BE49-F238E27FC236}">
                <a16:creationId xmlns:a16="http://schemas.microsoft.com/office/drawing/2014/main" id="{D9E62B95-9B40-42E8-B982-02D1B0EDA7F9}"/>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en-US" sz="2200">
                <a:cs typeface="Calibri"/>
              </a:rPr>
              <a:t>The essay was submitted to </a:t>
            </a:r>
            <a:r>
              <a:rPr lang="en-US" sz="2200" err="1">
                <a:cs typeface="Calibri"/>
              </a:rPr>
              <a:t>TurnItIn</a:t>
            </a:r>
            <a:r>
              <a:rPr lang="en-US" sz="2200">
                <a:cs typeface="Calibri"/>
              </a:rPr>
              <a:t> by and it showed a score of 67%.</a:t>
            </a:r>
          </a:p>
          <a:p>
            <a:r>
              <a:rPr lang="en-US" sz="2200">
                <a:cs typeface="Calibri"/>
              </a:rPr>
              <a:t>Further investigation shows the script has a 22% match with an essay available on a website called '</a:t>
            </a:r>
            <a:r>
              <a:rPr lang="en-US" sz="2200" err="1">
                <a:cs typeface="Calibri"/>
              </a:rPr>
              <a:t>CheatsRUs</a:t>
            </a:r>
            <a:r>
              <a:rPr lang="en-US" sz="2200">
                <a:cs typeface="Calibri"/>
              </a:rPr>
              <a:t>' and this is not cited at all, either in the in-text references or in the reference list.</a:t>
            </a:r>
          </a:p>
          <a:p>
            <a:r>
              <a:rPr lang="en-US" sz="2200">
                <a:cs typeface="Calibri"/>
              </a:rPr>
              <a:t>The script also shows a match of 36% with an assignment produced by this same student on another module (Potions for Beginners, 66-1234567 - BX) which they studied last year.</a:t>
            </a:r>
          </a:p>
          <a:p>
            <a:r>
              <a:rPr lang="en-US" sz="2200">
                <a:cs typeface="Calibri"/>
              </a:rPr>
              <a:t>Two of the in-text citations (to Smith and Jones, p. 6; and to Ali, p.57) are false.  The student has included them in the bibliography but these sources do not exist, and the quotations given are not from the sources indicated.</a:t>
            </a:r>
          </a:p>
          <a:p>
            <a:endParaRPr lang="en-US" sz="2200">
              <a:cs typeface="Calibri"/>
            </a:endParaRPr>
          </a:p>
          <a:p>
            <a:endParaRPr lang="en-US" sz="2200">
              <a:cs typeface="Calibri"/>
            </a:endParaRPr>
          </a:p>
        </p:txBody>
      </p:sp>
    </p:spTree>
    <p:extLst>
      <p:ext uri="{BB962C8B-B14F-4D97-AF65-F5344CB8AC3E}">
        <p14:creationId xmlns:p14="http://schemas.microsoft.com/office/powerpoint/2010/main" val="138632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F82A48-4BC1-26C4-FEDF-B67A1D0C39F0}"/>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Examples of Kinds of Evidence</a:t>
            </a:r>
            <a:endParaRPr lang="en-US">
              <a:solidFill>
                <a:schemeClr val="bg1"/>
              </a:solidFill>
            </a:endParaRPr>
          </a:p>
        </p:txBody>
      </p:sp>
      <p:sp>
        <p:nvSpPr>
          <p:cNvPr id="3" name="Content Placeholder 2">
            <a:extLst>
              <a:ext uri="{FF2B5EF4-FFF2-40B4-BE49-F238E27FC236}">
                <a16:creationId xmlns:a16="http://schemas.microsoft.com/office/drawing/2014/main" id="{27FC6816-F344-A6EE-CD86-7D0DF032468D}"/>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en-US" sz="2400">
                <a:ea typeface="+mn-lt"/>
                <a:cs typeface="+mn-lt"/>
              </a:rPr>
              <a:t>The evidence needed to support the example allegation would be:</a:t>
            </a:r>
          </a:p>
          <a:p>
            <a:r>
              <a:rPr lang="en-US" sz="2400">
                <a:ea typeface="+mn-lt"/>
                <a:cs typeface="+mn-lt"/>
              </a:rPr>
              <a:t>TurnItIn report to show overall text matches with other sources; </a:t>
            </a:r>
          </a:p>
          <a:p>
            <a:r>
              <a:rPr lang="en-US" sz="2400">
                <a:ea typeface="+mn-lt"/>
                <a:cs typeface="+mn-lt"/>
              </a:rPr>
              <a:t>Word document copy of essay showing highlighted problematic references to show falsified referencing; </a:t>
            </a:r>
          </a:p>
          <a:p>
            <a:r>
              <a:rPr lang="en-US" sz="2400">
                <a:ea typeface="+mn-lt"/>
                <a:cs typeface="+mn-lt"/>
              </a:rPr>
              <a:t>screen shot of Cheats R Us website with highlighted section indicating match; </a:t>
            </a:r>
          </a:p>
          <a:p>
            <a:r>
              <a:rPr lang="en-US" sz="2400">
                <a:ea typeface="+mn-lt"/>
                <a:cs typeface="+mn-lt"/>
              </a:rPr>
              <a:t>copy of student's previous coursework essay with highlighted section indicating match to show self-plagiarism</a:t>
            </a:r>
            <a:endParaRPr lang="en-US" sz="2400">
              <a:cs typeface="Calibri"/>
            </a:endParaRPr>
          </a:p>
        </p:txBody>
      </p:sp>
    </p:spTree>
    <p:extLst>
      <p:ext uri="{BB962C8B-B14F-4D97-AF65-F5344CB8AC3E}">
        <p14:creationId xmlns:p14="http://schemas.microsoft.com/office/powerpoint/2010/main" val="392910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3333B-305C-16B8-4A22-4B899917800D}"/>
              </a:ext>
            </a:extLst>
          </p:cNvPr>
          <p:cNvSpPr>
            <a:spLocks noGrp="1"/>
          </p:cNvSpPr>
          <p:nvPr>
            <p:ph type="title"/>
          </p:nvPr>
        </p:nvSpPr>
        <p:spPr>
          <a:xfrm>
            <a:off x="8128990" y="637763"/>
            <a:ext cx="2916358" cy="1627274"/>
          </a:xfrm>
        </p:spPr>
        <p:txBody>
          <a:bodyPr anchor="t">
            <a:normAutofit/>
          </a:bodyPr>
          <a:lstStyle/>
          <a:p>
            <a:r>
              <a:rPr lang="en-US" sz="4000">
                <a:ea typeface="Calibri Light"/>
                <a:cs typeface="Calibri Light"/>
              </a:rPr>
              <a:t>Allegation of AI misuse</a:t>
            </a:r>
            <a:endParaRPr lang="en-US" sz="4000"/>
          </a:p>
        </p:txBody>
      </p:sp>
      <p:sp>
        <p:nvSpPr>
          <p:cNvPr id="35" name="Rectangle 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descr="A screenshot of a computer&#10;&#10;Description automatically generated">
            <a:extLst>
              <a:ext uri="{FF2B5EF4-FFF2-40B4-BE49-F238E27FC236}">
                <a16:creationId xmlns:a16="http://schemas.microsoft.com/office/drawing/2014/main" id="{25038E0B-7FC3-6646-2DEE-B17C7FB16635}"/>
              </a:ext>
            </a:extLst>
          </p:cNvPr>
          <p:cNvPicPr>
            <a:picLocks noChangeAspect="1"/>
          </p:cNvPicPr>
          <p:nvPr/>
        </p:nvPicPr>
        <p:blipFill>
          <a:blip r:embed="rId2"/>
          <a:stretch>
            <a:fillRect/>
          </a:stretch>
        </p:blipFill>
        <p:spPr>
          <a:xfrm>
            <a:off x="1390286" y="637762"/>
            <a:ext cx="5256105" cy="5576770"/>
          </a:xfrm>
          <a:prstGeom prst="rect">
            <a:avLst/>
          </a:prstGeom>
        </p:spPr>
      </p:pic>
      <p:sp>
        <p:nvSpPr>
          <p:cNvPr id="30" name="Content Placeholder 29">
            <a:extLst>
              <a:ext uri="{FF2B5EF4-FFF2-40B4-BE49-F238E27FC236}">
                <a16:creationId xmlns:a16="http://schemas.microsoft.com/office/drawing/2014/main" id="{E36D441F-3AE2-AAFF-C492-707C5EF23F68}"/>
              </a:ext>
            </a:extLst>
          </p:cNvPr>
          <p:cNvSpPr>
            <a:spLocks noGrp="1"/>
          </p:cNvSpPr>
          <p:nvPr>
            <p:ph idx="1"/>
          </p:nvPr>
        </p:nvSpPr>
        <p:spPr>
          <a:xfrm>
            <a:off x="8128937" y="2580828"/>
            <a:ext cx="2916406" cy="3633699"/>
          </a:xfrm>
        </p:spPr>
        <p:txBody>
          <a:bodyPr vert="horz" lIns="91440" tIns="45720" rIns="91440" bIns="45720" rtlCol="0" anchor="t">
            <a:normAutofit fontScale="85000" lnSpcReduction="20000"/>
          </a:bodyPr>
          <a:lstStyle/>
          <a:p>
            <a:r>
              <a:rPr lang="en-US" sz="2000" dirty="0">
                <a:cs typeface="Calibri"/>
              </a:rPr>
              <a:t>You will need: </a:t>
            </a:r>
          </a:p>
          <a:p>
            <a:r>
              <a:rPr lang="en-US" sz="2000" dirty="0">
                <a:cs typeface="Calibri"/>
              </a:rPr>
              <a:t>Student Name</a:t>
            </a:r>
          </a:p>
          <a:p>
            <a:r>
              <a:rPr lang="en-US" sz="2000">
                <a:cs typeface="Calibri"/>
              </a:rPr>
              <a:t>Student Number</a:t>
            </a:r>
            <a:endParaRPr lang="en-US" sz="2000" dirty="0">
              <a:cs typeface="Calibri"/>
            </a:endParaRPr>
          </a:p>
          <a:p>
            <a:r>
              <a:rPr lang="en-US" sz="2000">
                <a:cs typeface="Calibri"/>
              </a:rPr>
              <a:t>Course Title</a:t>
            </a:r>
            <a:endParaRPr lang="en-US" sz="2000" dirty="0">
              <a:cs typeface="Calibri"/>
            </a:endParaRPr>
          </a:p>
          <a:p>
            <a:r>
              <a:rPr lang="en-US" sz="2000" dirty="0">
                <a:cs typeface="Calibri"/>
              </a:rPr>
              <a:t>Academic Department </a:t>
            </a:r>
            <a:r>
              <a:rPr lang="en-US" sz="2000">
                <a:cs typeface="Calibri"/>
              </a:rPr>
              <a:t>(tick list)</a:t>
            </a:r>
          </a:p>
          <a:p>
            <a:r>
              <a:rPr lang="en-US" sz="2000">
                <a:cs typeface="Calibri"/>
              </a:rPr>
              <a:t>Module code and occurrence</a:t>
            </a:r>
            <a:endParaRPr lang="en-US" sz="2000" dirty="0">
              <a:cs typeface="Calibri"/>
            </a:endParaRPr>
          </a:p>
          <a:p>
            <a:r>
              <a:rPr lang="en-US" sz="2000">
                <a:cs typeface="Calibri"/>
              </a:rPr>
              <a:t>Module title</a:t>
            </a:r>
            <a:endParaRPr lang="en-US" sz="2000" dirty="0">
              <a:cs typeface="Calibri"/>
            </a:endParaRPr>
          </a:p>
          <a:p>
            <a:r>
              <a:rPr lang="en-US" sz="2000">
                <a:cs typeface="Calibri"/>
              </a:rPr>
              <a:t>Task type and number</a:t>
            </a:r>
          </a:p>
          <a:p>
            <a:r>
              <a:rPr lang="en-US" sz="2000">
                <a:cs typeface="Calibri"/>
              </a:rPr>
              <a:t>Submission deadline</a:t>
            </a:r>
          </a:p>
          <a:p>
            <a:r>
              <a:rPr lang="en-US" sz="2000">
                <a:cs typeface="Calibri"/>
              </a:rPr>
              <a:t>First sit or repeat attempt</a:t>
            </a:r>
            <a:endParaRPr lang="en-US" sz="2000" dirty="0">
              <a:cs typeface="Calibri"/>
            </a:endParaRPr>
          </a:p>
        </p:txBody>
      </p:sp>
    </p:spTree>
    <p:extLst>
      <p:ext uri="{BB962C8B-B14F-4D97-AF65-F5344CB8AC3E}">
        <p14:creationId xmlns:p14="http://schemas.microsoft.com/office/powerpoint/2010/main" val="83215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4" name="Rectangle 2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F09BC-7551-0483-C56E-CD2E1C7D14D9}"/>
              </a:ext>
            </a:extLst>
          </p:cNvPr>
          <p:cNvSpPr>
            <a:spLocks noGrp="1"/>
          </p:cNvSpPr>
          <p:nvPr>
            <p:ph type="title"/>
          </p:nvPr>
        </p:nvSpPr>
        <p:spPr>
          <a:xfrm>
            <a:off x="761803" y="350196"/>
            <a:ext cx="4646904" cy="1624520"/>
          </a:xfrm>
        </p:spPr>
        <p:txBody>
          <a:bodyPr anchor="ctr">
            <a:normAutofit/>
          </a:bodyPr>
          <a:lstStyle/>
          <a:p>
            <a:r>
              <a:rPr lang="en-US" sz="4000">
                <a:ea typeface="Calibri Light"/>
                <a:cs typeface="Calibri Light"/>
              </a:rPr>
              <a:t>Document colour flooding</a:t>
            </a:r>
            <a:endParaRPr lang="en-US" sz="4000"/>
          </a:p>
        </p:txBody>
      </p:sp>
      <p:sp>
        <p:nvSpPr>
          <p:cNvPr id="25" name="Content Placeholder 7">
            <a:extLst>
              <a:ext uri="{FF2B5EF4-FFF2-40B4-BE49-F238E27FC236}">
                <a16:creationId xmlns:a16="http://schemas.microsoft.com/office/drawing/2014/main" id="{05EFD217-FDAC-A5C1-40CE-81F594FEE4CE}"/>
              </a:ext>
            </a:extLst>
          </p:cNvPr>
          <p:cNvSpPr>
            <a:spLocks noGrp="1"/>
          </p:cNvSpPr>
          <p:nvPr>
            <p:ph idx="1"/>
          </p:nvPr>
        </p:nvSpPr>
        <p:spPr>
          <a:xfrm>
            <a:off x="761802" y="2743200"/>
            <a:ext cx="4646905" cy="3613149"/>
          </a:xfrm>
        </p:spPr>
        <p:txBody>
          <a:bodyPr anchor="ctr">
            <a:normAutofit/>
          </a:bodyPr>
          <a:lstStyle/>
          <a:p>
            <a:endParaRPr lang="en-US" sz="2000"/>
          </a:p>
        </p:txBody>
      </p:sp>
      <p:pic>
        <p:nvPicPr>
          <p:cNvPr id="4" name="Content Placeholder 3" descr="A screenshot of a text&#10;&#10;Description automatically generated">
            <a:extLst>
              <a:ext uri="{FF2B5EF4-FFF2-40B4-BE49-F238E27FC236}">
                <a16:creationId xmlns:a16="http://schemas.microsoft.com/office/drawing/2014/main" id="{AAD83031-534B-F0E9-85F9-8F63DE3CBBD3}"/>
              </a:ext>
            </a:extLst>
          </p:cNvPr>
          <p:cNvPicPr>
            <a:picLocks noChangeAspect="1"/>
          </p:cNvPicPr>
          <p:nvPr/>
        </p:nvPicPr>
        <p:blipFill rotWithShape="1">
          <a:blip r:embed="rId2"/>
          <a:srcRect r="27250" b="-2"/>
          <a:stretch/>
        </p:blipFill>
        <p:spPr>
          <a:xfrm>
            <a:off x="6096000" y="1"/>
            <a:ext cx="6102825" cy="6858000"/>
          </a:xfrm>
          <a:prstGeom prst="rect">
            <a:avLst/>
          </a:prstGeom>
        </p:spPr>
      </p:pic>
    </p:spTree>
    <p:extLst>
      <p:ext uri="{BB962C8B-B14F-4D97-AF65-F5344CB8AC3E}">
        <p14:creationId xmlns:p14="http://schemas.microsoft.com/office/powerpoint/2010/main" val="161513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BBCEE-7480-429A-0ACB-4E9B23FEFDC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TurnItIn AI match</a:t>
            </a:r>
          </a:p>
        </p:txBody>
      </p:sp>
      <p:pic>
        <p:nvPicPr>
          <p:cNvPr id="4" name="Content Placeholder 3" descr="A screenshot of a text&#10;&#10;Description automatically generated">
            <a:extLst>
              <a:ext uri="{FF2B5EF4-FFF2-40B4-BE49-F238E27FC236}">
                <a16:creationId xmlns:a16="http://schemas.microsoft.com/office/drawing/2014/main" id="{2655DAA3-EC4E-F41B-9F77-FC394D79E354}"/>
              </a:ext>
            </a:extLst>
          </p:cNvPr>
          <p:cNvPicPr>
            <a:picLocks noGrp="1" noChangeAspect="1"/>
          </p:cNvPicPr>
          <p:nvPr>
            <p:ph idx="1"/>
          </p:nvPr>
        </p:nvPicPr>
        <p:blipFill>
          <a:blip r:embed="rId2"/>
          <a:stretch>
            <a:fillRect/>
          </a:stretch>
        </p:blipFill>
        <p:spPr>
          <a:xfrm>
            <a:off x="1396323" y="1675227"/>
            <a:ext cx="9399353" cy="4394199"/>
          </a:xfrm>
          <a:prstGeom prst="rect">
            <a:avLst/>
          </a:prstGeom>
        </p:spPr>
      </p:pic>
    </p:spTree>
    <p:extLst>
      <p:ext uri="{BB962C8B-B14F-4D97-AF65-F5344CB8AC3E}">
        <p14:creationId xmlns:p14="http://schemas.microsoft.com/office/powerpoint/2010/main" val="48600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292C3-3CA9-046F-AD93-2421258AF331}"/>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ea typeface="Calibri Light"/>
                <a:cs typeface="Calibri Light"/>
              </a:rPr>
              <a:t>Extract to show student's usual written style.</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193A51-2841-54DA-8206-071926B5F15F}"/>
              </a:ext>
            </a:extLst>
          </p:cNvPr>
          <p:cNvSpPr>
            <a:spLocks noGrp="1"/>
          </p:cNvSpPr>
          <p:nvPr>
            <p:ph idx="1"/>
          </p:nvPr>
        </p:nvSpPr>
        <p:spPr>
          <a:xfrm>
            <a:off x="1155548" y="2217343"/>
            <a:ext cx="9880893" cy="3959619"/>
          </a:xfrm>
        </p:spPr>
        <p:txBody>
          <a:bodyPr vert="horz" lIns="91440" tIns="45720" rIns="91440" bIns="45720" rtlCol="0">
            <a:normAutofit/>
          </a:bodyPr>
          <a:lstStyle/>
          <a:p>
            <a:r>
              <a:rPr lang="en-US" sz="1900">
                <a:ea typeface="Calibri"/>
                <a:cs typeface="Calibri"/>
              </a:rPr>
              <a:t>In this novel, the monster is mixed in with gothic symbols, as the idea of duality is common in 18</a:t>
            </a:r>
            <a:r>
              <a:rPr lang="en-US" sz="1900" baseline="30000">
                <a:ea typeface="Calibri"/>
                <a:cs typeface="Calibri"/>
              </a:rPr>
              <a:t>th</a:t>
            </a:r>
            <a:r>
              <a:rPr lang="en-US" sz="1900">
                <a:ea typeface="Calibri"/>
                <a:cs typeface="Calibri"/>
              </a:rPr>
              <a:t> century literature including werewolves, ghosts and vampires.  In Jane Eyre the madwoman is locked in the attic and she is Bertha Mason who is Rochester’s wife but she was a slave captured from Jamaica so that Rochester could get all her money. Bertha Mason is bad luck and we can see this because the house burns down when she is in it, however Bertha and Jane are opposites and when Jane looks in the mirror in her dream she sees Bertha Mason in her wedding veil.  ‘Jane Eyre’ by Charlotte Bronte uses several doubles which are characters who share similar experiences with the protagonist, Jane, for instance, there is Bertha Mason, who is the wife of Jane's employer, Mr. Rochester, and who is also a "madwoman" confined to the attic. Bertha can be seen as a double for Jane as they are both strong-willed women who are constrained by society's expectations, another example is St. John Rivers, who is a religious and disciplined man like Jane. He serves as a double for Jane because he represents her rational and intellectual side. These doubles, though different from Jane, are also similar to her in many ways, and their presence highlights Jane's struggle to define herself and her identity.</a:t>
            </a:r>
            <a:endParaRPr lang="en-US" sz="1900"/>
          </a:p>
        </p:txBody>
      </p:sp>
    </p:spTree>
    <p:extLst>
      <p:ext uri="{BB962C8B-B14F-4D97-AF65-F5344CB8AC3E}">
        <p14:creationId xmlns:p14="http://schemas.microsoft.com/office/powerpoint/2010/main" val="273299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B00F8-87DB-C0D8-6A1E-FB5B940DB286}"/>
              </a:ext>
            </a:extLst>
          </p:cNvPr>
          <p:cNvSpPr>
            <a:spLocks noGrp="1"/>
          </p:cNvSpPr>
          <p:nvPr>
            <p:ph type="title"/>
          </p:nvPr>
        </p:nvSpPr>
        <p:spPr>
          <a:xfrm>
            <a:off x="1156852" y="637762"/>
            <a:ext cx="2190782" cy="5576770"/>
          </a:xfrm>
        </p:spPr>
        <p:txBody>
          <a:bodyPr anchor="t">
            <a:normAutofit/>
          </a:bodyPr>
          <a:lstStyle/>
          <a:p>
            <a:r>
              <a:rPr lang="en-US" sz="3600">
                <a:solidFill>
                  <a:schemeClr val="bg1"/>
                </a:solidFill>
                <a:cs typeface="Calibri Light"/>
              </a:rPr>
              <a:t>Further context</a:t>
            </a:r>
            <a:endParaRPr lang="en-US" sz="3600">
              <a:solidFill>
                <a:schemeClr val="bg1"/>
              </a:solidFill>
            </a:endParaRPr>
          </a:p>
        </p:txBody>
      </p:sp>
      <p:sp>
        <p:nvSpPr>
          <p:cNvPr id="19" name="Rectangle 18">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42EAB7-A0CA-70ED-4914-A7DD95E5578F}"/>
              </a:ext>
            </a:extLst>
          </p:cNvPr>
          <p:cNvSpPr>
            <a:spLocks noGrp="1"/>
          </p:cNvSpPr>
          <p:nvPr>
            <p:ph idx="1"/>
          </p:nvPr>
        </p:nvSpPr>
        <p:spPr>
          <a:xfrm>
            <a:off x="4654732" y="850052"/>
            <a:ext cx="6390623" cy="5326911"/>
          </a:xfrm>
        </p:spPr>
        <p:txBody>
          <a:bodyPr vert="horz" lIns="91440" tIns="45720" rIns="91440" bIns="45720" rtlCol="0">
            <a:normAutofit/>
          </a:bodyPr>
          <a:lstStyle/>
          <a:p>
            <a:r>
              <a:rPr lang="en-US" sz="2400">
                <a:cs typeface="Calibri"/>
              </a:rPr>
              <a:t>Try to describe what you think is most likely to have happened, given the assignment that you have to mark and any evidence that you are putting forward.</a:t>
            </a:r>
          </a:p>
          <a:p>
            <a:r>
              <a:rPr lang="en-US" sz="2400">
                <a:cs typeface="Calibri"/>
              </a:rPr>
              <a:t>Use the TurnItIn '</a:t>
            </a:r>
            <a:r>
              <a:rPr lang="en-US" sz="2400">
                <a:cs typeface="Calibri"/>
                <a:hlinkClick r:id="rId2"/>
              </a:rPr>
              <a:t>plagiarism spectrum</a:t>
            </a:r>
            <a:r>
              <a:rPr lang="en-US" sz="2400">
                <a:cs typeface="Calibri"/>
              </a:rPr>
              <a:t>' to help you identify and describe types of plagiarism.</a:t>
            </a:r>
          </a:p>
          <a:p>
            <a:r>
              <a:rPr lang="en-US" sz="2400">
                <a:cs typeface="Calibri"/>
              </a:rPr>
              <a:t>Remember that if you are making an allegation of contract cheating, the process and evidence might be slightly different (see slide 16).</a:t>
            </a:r>
          </a:p>
          <a:p>
            <a:r>
              <a:rPr lang="en-US" sz="2400">
                <a:cs typeface="Calibri"/>
              </a:rPr>
              <a:t>The panel will make a decision based on the documentary evidence alone, so please include as much detail as you can.</a:t>
            </a:r>
          </a:p>
          <a:p>
            <a:pPr marL="0" indent="0">
              <a:buNone/>
            </a:pPr>
            <a:endParaRPr lang="en-US" sz="2400">
              <a:cs typeface="Calibri"/>
            </a:endParaRPr>
          </a:p>
        </p:txBody>
      </p:sp>
    </p:spTree>
    <p:extLst>
      <p:ext uri="{BB962C8B-B14F-4D97-AF65-F5344CB8AC3E}">
        <p14:creationId xmlns:p14="http://schemas.microsoft.com/office/powerpoint/2010/main" val="179232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1E9DA-D781-E3AF-87D2-37D892CD7C5E}"/>
              </a:ext>
            </a:extLst>
          </p:cNvPr>
          <p:cNvSpPr>
            <a:spLocks noGrp="1"/>
          </p:cNvSpPr>
          <p:nvPr>
            <p:ph type="title"/>
          </p:nvPr>
        </p:nvSpPr>
        <p:spPr>
          <a:xfrm>
            <a:off x="1155559" y="637762"/>
            <a:ext cx="2899568" cy="5576770"/>
          </a:xfrm>
        </p:spPr>
        <p:txBody>
          <a:bodyPr vert="horz" lIns="91440" tIns="45720" rIns="91440" bIns="45720" rtlCol="0" anchor="ctr">
            <a:normAutofit/>
          </a:bodyPr>
          <a:lstStyle/>
          <a:p>
            <a:r>
              <a:rPr lang="en-US" kern="1200">
                <a:solidFill>
                  <a:schemeClr val="bg1"/>
                </a:solidFill>
                <a:latin typeface="+mj-lt"/>
                <a:ea typeface="+mj-ea"/>
                <a:cs typeface="+mj-cs"/>
              </a:rPr>
              <a:t>Operational Guidance</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909FFA-4DD6-28CE-01C3-10960C4CE950}"/>
              </a:ext>
            </a:extLst>
          </p:cNvPr>
          <p:cNvSpPr>
            <a:spLocks noGrp="1"/>
          </p:cNvSpPr>
          <p:nvPr>
            <p:ph idx="1"/>
          </p:nvPr>
        </p:nvSpPr>
        <p:spPr>
          <a:xfrm>
            <a:off x="5444775" y="637762"/>
            <a:ext cx="5600580" cy="5576770"/>
          </a:xfrm>
        </p:spPr>
        <p:txBody>
          <a:bodyPr vert="horz" lIns="91440" tIns="45720" rIns="91440" bIns="45720" rtlCol="0" anchor="ctr">
            <a:normAutofit/>
          </a:bodyPr>
          <a:lstStyle/>
          <a:p>
            <a:pPr marL="0" indent="0">
              <a:buNone/>
            </a:pPr>
            <a:r>
              <a:rPr lang="en-US" sz="3200" kern="1200">
                <a:solidFill>
                  <a:schemeClr val="tx1"/>
                </a:solidFill>
                <a:latin typeface="+mn-lt"/>
                <a:ea typeface="+mn-ea"/>
                <a:cs typeface="+mn-cs"/>
              </a:rPr>
              <a:t>For full and detailed guidance, please use the </a:t>
            </a:r>
            <a:r>
              <a:rPr lang="en-US" sz="3200" kern="1200">
                <a:solidFill>
                  <a:schemeClr val="tx1"/>
                </a:solidFill>
                <a:latin typeface="+mn-lt"/>
                <a:ea typeface="+mn-ea"/>
                <a:cs typeface="+mn-cs"/>
                <a:hlinkClick r:id="rId2"/>
              </a:rPr>
              <a:t>Operational Guidance for Academic Conduct</a:t>
            </a:r>
            <a:r>
              <a:rPr lang="en-US" sz="3200" kern="1200">
                <a:solidFill>
                  <a:schemeClr val="tx1"/>
                </a:solidFill>
                <a:latin typeface="+mn-lt"/>
                <a:ea typeface="+mn-ea"/>
                <a:cs typeface="+mn-cs"/>
              </a:rPr>
              <a:t>.</a:t>
            </a:r>
          </a:p>
        </p:txBody>
      </p:sp>
    </p:spTree>
    <p:extLst>
      <p:ext uri="{BB962C8B-B14F-4D97-AF65-F5344CB8AC3E}">
        <p14:creationId xmlns:p14="http://schemas.microsoft.com/office/powerpoint/2010/main" val="350075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CBEBF5-1D59-4A01-9BF8-64D681353A30}"/>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cs typeface="Calibri Light"/>
              </a:rPr>
              <a:t>Training</a:t>
            </a:r>
            <a:endParaRPr lang="en-US" sz="4000">
              <a:solidFill>
                <a:srgbClr val="FFFFFF"/>
              </a:solidFill>
            </a:endParaRPr>
          </a:p>
        </p:txBody>
      </p:sp>
      <p:sp>
        <p:nvSpPr>
          <p:cNvPr id="3" name="Content Placeholder 2">
            <a:extLst>
              <a:ext uri="{FF2B5EF4-FFF2-40B4-BE49-F238E27FC236}">
                <a16:creationId xmlns:a16="http://schemas.microsoft.com/office/drawing/2014/main" id="{DDC78A5B-DC21-4DC6-9097-DFBD7CC06F92}"/>
              </a:ext>
            </a:extLst>
          </p:cNvPr>
          <p:cNvSpPr>
            <a:spLocks noGrp="1"/>
          </p:cNvSpPr>
          <p:nvPr>
            <p:ph sz="half" idx="1"/>
          </p:nvPr>
        </p:nvSpPr>
        <p:spPr>
          <a:xfrm>
            <a:off x="4380855" y="1412489"/>
            <a:ext cx="3427283" cy="4363844"/>
          </a:xfrm>
        </p:spPr>
        <p:txBody>
          <a:bodyPr vert="horz" lIns="91440" tIns="45720" rIns="91440" bIns="45720" rtlCol="0">
            <a:normAutofit/>
          </a:bodyPr>
          <a:lstStyle/>
          <a:p>
            <a:r>
              <a:rPr lang="en-US" sz="2000">
                <a:cs typeface="Calibri"/>
              </a:rPr>
              <a:t>It is important to give details of any training the student has undergone to support their understanding of academic good practice.  Please include links to any course handbooks, evidence of any training that students complete and the length of this training, assessment criteria grids showing weighting given to academic scholarship and referencing</a:t>
            </a:r>
          </a:p>
        </p:txBody>
      </p:sp>
      <p:cxnSp>
        <p:nvCxnSpPr>
          <p:cNvPr id="22" name="Straight Connector 2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46D73F9-C14B-4C6D-A315-E8E2FE1AFABF}"/>
              </a:ext>
            </a:extLst>
          </p:cNvPr>
          <p:cNvSpPr>
            <a:spLocks noGrp="1"/>
          </p:cNvSpPr>
          <p:nvPr>
            <p:ph sz="half" idx="2"/>
          </p:nvPr>
        </p:nvSpPr>
        <p:spPr>
          <a:xfrm>
            <a:off x="8451604" y="1412489"/>
            <a:ext cx="3197701" cy="4363844"/>
          </a:xfrm>
        </p:spPr>
        <p:txBody>
          <a:bodyPr vert="horz" lIns="91440" tIns="45720" rIns="91440" bIns="45720" rtlCol="0">
            <a:normAutofit/>
          </a:bodyPr>
          <a:lstStyle/>
          <a:p>
            <a:r>
              <a:rPr lang="en-US" sz="2000">
                <a:cs typeface="Calibri"/>
              </a:rPr>
              <a:t>There must be some evidence provided of appropriate support or guidance given to students around academic integrity to bring an allegation.</a:t>
            </a:r>
          </a:p>
        </p:txBody>
      </p:sp>
    </p:spTree>
    <p:extLst>
      <p:ext uri="{BB962C8B-B14F-4D97-AF65-F5344CB8AC3E}">
        <p14:creationId xmlns:p14="http://schemas.microsoft.com/office/powerpoint/2010/main" val="366650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3633CF4-C8AF-422C-9448-2DDEF78CC3AF}"/>
              </a:ext>
            </a:extLst>
          </p:cNvPr>
          <p:cNvSpPr>
            <a:spLocks noGrp="1"/>
          </p:cNvSpPr>
          <p:nvPr>
            <p:ph type="title"/>
          </p:nvPr>
        </p:nvSpPr>
        <p:spPr>
          <a:xfrm>
            <a:off x="841248" y="818457"/>
            <a:ext cx="3322317" cy="2975876"/>
          </a:xfrm>
        </p:spPr>
        <p:txBody>
          <a:bodyPr vert="horz" lIns="91440" tIns="45720" rIns="91440" bIns="45720" rtlCol="0" anchor="b">
            <a:normAutofit/>
          </a:bodyPr>
          <a:lstStyle/>
          <a:p>
            <a:r>
              <a:rPr lang="en-US" kern="1200">
                <a:latin typeface="+mj-lt"/>
                <a:ea typeface="+mj-ea"/>
                <a:cs typeface="+mj-cs"/>
              </a:rPr>
              <a:t>Course </a:t>
            </a:r>
            <a:r>
              <a:rPr lang="en-US"/>
              <a:t>leader decision</a:t>
            </a:r>
            <a:br>
              <a:rPr lang="en-US"/>
            </a:br>
            <a:r>
              <a:rPr lang="en-US" sz="1800">
                <a:cs typeface="Calibri Light"/>
              </a:rPr>
              <a:t>but remember --  you can always discuss with an experienced colleague if you need a second opinion</a:t>
            </a:r>
            <a:endParaRPr lang="en-US" sz="1800"/>
          </a:p>
        </p:txBody>
      </p:sp>
      <p:cxnSp>
        <p:nvCxnSpPr>
          <p:cNvPr id="22" name="Straight Connector 2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6" descr="Text, letter&#10;&#10;Description automatically generated">
            <a:extLst>
              <a:ext uri="{FF2B5EF4-FFF2-40B4-BE49-F238E27FC236}">
                <a16:creationId xmlns:a16="http://schemas.microsoft.com/office/drawing/2014/main" id="{98DB45B3-4695-47E2-80CA-A11EFF22AAFB}"/>
              </a:ext>
            </a:extLst>
          </p:cNvPr>
          <p:cNvPicPr>
            <a:picLocks noGrp="1" noChangeAspect="1"/>
          </p:cNvPicPr>
          <p:nvPr>
            <p:ph sz="half" idx="2"/>
          </p:nvPr>
        </p:nvPicPr>
        <p:blipFill>
          <a:blip r:embed="rId2"/>
          <a:stretch>
            <a:fillRect/>
          </a:stretch>
        </p:blipFill>
        <p:spPr>
          <a:xfrm>
            <a:off x="5356135" y="566916"/>
            <a:ext cx="6413633" cy="5724168"/>
          </a:xfrm>
          <a:prstGeom prst="rect">
            <a:avLst/>
          </a:prstGeom>
        </p:spPr>
      </p:pic>
    </p:spTree>
    <p:extLst>
      <p:ext uri="{BB962C8B-B14F-4D97-AF65-F5344CB8AC3E}">
        <p14:creationId xmlns:p14="http://schemas.microsoft.com/office/powerpoint/2010/main" val="159100601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6777F-49BB-4FE1-874A-71E43615E095}"/>
              </a:ext>
            </a:extLst>
          </p:cNvPr>
          <p:cNvSpPr>
            <a:spLocks noGrp="1"/>
          </p:cNvSpPr>
          <p:nvPr>
            <p:ph type="title"/>
          </p:nvPr>
        </p:nvSpPr>
        <p:spPr>
          <a:xfrm>
            <a:off x="1156852" y="637762"/>
            <a:ext cx="2190782" cy="5576770"/>
          </a:xfrm>
        </p:spPr>
        <p:txBody>
          <a:bodyPr anchor="t">
            <a:normAutofit/>
          </a:bodyPr>
          <a:lstStyle/>
          <a:p>
            <a:r>
              <a:rPr lang="en-US" sz="3600">
                <a:solidFill>
                  <a:schemeClr val="bg1"/>
                </a:solidFill>
                <a:cs typeface="Calibri Light"/>
              </a:rPr>
              <a:t>Contract cheating process</a:t>
            </a:r>
            <a:endParaRPr lang="en-US" sz="3600">
              <a:solidFill>
                <a:schemeClr val="bg1"/>
              </a:solidFill>
            </a:endParaRPr>
          </a:p>
        </p:txBody>
      </p:sp>
      <p:sp>
        <p:nvSpPr>
          <p:cNvPr id="26" name="Rectangle 25">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ACAB8-E4AB-4146-A524-66F97D76CB19}"/>
              </a:ext>
            </a:extLst>
          </p:cNvPr>
          <p:cNvSpPr>
            <a:spLocks noGrp="1"/>
          </p:cNvSpPr>
          <p:nvPr>
            <p:ph idx="1"/>
          </p:nvPr>
        </p:nvSpPr>
        <p:spPr>
          <a:xfrm>
            <a:off x="4654732" y="850052"/>
            <a:ext cx="6390623" cy="5326911"/>
          </a:xfrm>
        </p:spPr>
        <p:txBody>
          <a:bodyPr vert="horz" lIns="91440" tIns="45720" rIns="91440" bIns="45720" rtlCol="0" anchor="t">
            <a:normAutofit/>
          </a:bodyPr>
          <a:lstStyle/>
          <a:p>
            <a:r>
              <a:rPr lang="en-US" sz="2000" dirty="0">
                <a:cs typeface="Calibri"/>
              </a:rPr>
              <a:t>Compare with other work by the same student.  Use the r</a:t>
            </a:r>
            <a:r>
              <a:rPr lang="en-US" sz="2000" dirty="0">
                <a:cs typeface="Calibri"/>
                <a:hlinkClick r:id="rId2"/>
              </a:rPr>
              <a:t>equest to investigate contract cheating</a:t>
            </a:r>
            <a:r>
              <a:rPr lang="en-US" sz="2000" dirty="0">
                <a:cs typeface="Calibri"/>
              </a:rPr>
              <a:t> form or other guidance (see slides 17 and 18) </a:t>
            </a:r>
            <a:endParaRPr lang="en-US" sz="2000" dirty="0"/>
          </a:p>
          <a:p>
            <a:r>
              <a:rPr lang="en-US" sz="2000" dirty="0">
                <a:cs typeface="Calibri"/>
              </a:rPr>
              <a:t>Use this evidence along with your subject-specialist knowledge to make an allegation to present to an Academic Conduct Panel or, if necessary, recommend a preliminary meeting</a:t>
            </a:r>
            <a:endParaRPr lang="en-US" sz="2000" dirty="0"/>
          </a:p>
          <a:p>
            <a:r>
              <a:rPr lang="en-US" sz="2000" dirty="0">
                <a:cs typeface="Calibri"/>
              </a:rPr>
              <a:t>A preliminary meeting is aimed at gathering evidence, not making an allegation.  Ask the student questions about the work.</a:t>
            </a:r>
          </a:p>
          <a:p>
            <a:r>
              <a:rPr lang="en-US" sz="2000" dirty="0">
                <a:cs typeface="Calibri"/>
              </a:rPr>
              <a:t>Seek additional guidance if unsure what questions to ask (</a:t>
            </a:r>
            <a:r>
              <a:rPr lang="en-US" sz="2000" dirty="0">
                <a:cs typeface="Calibri"/>
                <a:hlinkClick r:id="rId3"/>
              </a:rPr>
              <a:t>j.lebihan@shu.ac.uk</a:t>
            </a:r>
            <a:r>
              <a:rPr lang="en-US" sz="2000" dirty="0">
                <a:cs typeface="Calibri"/>
              </a:rPr>
              <a:t> can help to script the interview)</a:t>
            </a:r>
          </a:p>
          <a:p>
            <a:r>
              <a:rPr lang="en-US" sz="2000" dirty="0">
                <a:cs typeface="Calibri"/>
              </a:rPr>
              <a:t>The Preliminary Meeting must be </a:t>
            </a:r>
            <a:r>
              <a:rPr lang="en-US" sz="2000" dirty="0" err="1">
                <a:cs typeface="Calibri"/>
              </a:rPr>
              <a:t>minuted</a:t>
            </a:r>
            <a:r>
              <a:rPr lang="en-US" sz="2000" dirty="0">
                <a:cs typeface="Calibri"/>
              </a:rPr>
              <a:t> (or recorded and transcribed) as the notes provide evidence for an Academic Conduct Panel (if warranted).</a:t>
            </a:r>
          </a:p>
          <a:p>
            <a:endParaRPr lang="en-US" sz="2000">
              <a:cs typeface="Calibri"/>
            </a:endParaRPr>
          </a:p>
        </p:txBody>
      </p:sp>
    </p:spTree>
    <p:extLst>
      <p:ext uri="{BB962C8B-B14F-4D97-AF65-F5344CB8AC3E}">
        <p14:creationId xmlns:p14="http://schemas.microsoft.com/office/powerpoint/2010/main" val="389857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 name="Rectangle 38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BE8B3-B9A2-4B99-8FBB-E211A55DBB76}"/>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cs typeface="Calibri Light"/>
              </a:rPr>
              <a:t>A Reminder about Evidence</a:t>
            </a:r>
            <a:endParaRPr lang="en-US" sz="4000">
              <a:solidFill>
                <a:schemeClr val="bg1"/>
              </a:solidFill>
            </a:endParaRPr>
          </a:p>
        </p:txBody>
      </p:sp>
      <p:sp>
        <p:nvSpPr>
          <p:cNvPr id="384" name="Rectangle 38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07E90E-9686-4A99-905F-6F0E9E6FBDED}"/>
              </a:ext>
            </a:extLst>
          </p:cNvPr>
          <p:cNvSpPr>
            <a:spLocks noGrp="1"/>
          </p:cNvSpPr>
          <p:nvPr>
            <p:ph idx="1"/>
          </p:nvPr>
        </p:nvSpPr>
        <p:spPr>
          <a:xfrm>
            <a:off x="1155548" y="2217343"/>
            <a:ext cx="9880893" cy="3959619"/>
          </a:xfrm>
        </p:spPr>
        <p:txBody>
          <a:bodyPr vert="horz" lIns="91440" tIns="45720" rIns="91440" bIns="45720" rtlCol="0" anchor="t">
            <a:normAutofit/>
          </a:bodyPr>
          <a:lstStyle/>
          <a:p>
            <a:r>
              <a:rPr lang="en-US" sz="2400" dirty="0">
                <a:cs typeface="Calibri"/>
              </a:rPr>
              <a:t>The Office of the </a:t>
            </a:r>
            <a:r>
              <a:rPr lang="en-US" sz="2400" dirty="0">
                <a:cs typeface="Calibri"/>
                <a:hlinkClick r:id="rId2">
                  <a:extLst>
                    <a:ext uri="{A12FA001-AC4F-418D-AE19-62706E023703}">
                      <ahyp:hlinkClr xmlns:ahyp="http://schemas.microsoft.com/office/drawing/2018/hyperlinkcolor" val="tx"/>
                    </a:ext>
                  </a:extLst>
                </a:hlinkClick>
              </a:rPr>
              <a:t>Independent Adjudicator Good Practice Framework</a:t>
            </a:r>
            <a:r>
              <a:rPr lang="en-US" sz="2400" dirty="0">
                <a:cs typeface="Calibri"/>
              </a:rPr>
              <a:t> stipulates that the burden of proof lies with the University.  </a:t>
            </a:r>
          </a:p>
          <a:p>
            <a:r>
              <a:rPr lang="en-US" sz="2400" dirty="0">
                <a:cs typeface="Calibri"/>
              </a:rPr>
              <a:t>The role of the Academic Conduct Panel is to provide an independent assessment of the evidence presented in the allegation and the explanation given by the student.</a:t>
            </a:r>
            <a:endParaRPr lang="en-US" sz="2400" dirty="0">
              <a:ea typeface="Calibri"/>
              <a:cs typeface="Calibri"/>
            </a:endParaRPr>
          </a:p>
          <a:p>
            <a:r>
              <a:rPr lang="en-US" sz="2400" dirty="0">
                <a:cs typeface="Calibri"/>
              </a:rPr>
              <a:t>The Course Leader or Module Leader should support the tutor to bring a case, especially if the tutor is less-experienced.  </a:t>
            </a:r>
            <a:endParaRPr lang="en-US" sz="2400" dirty="0">
              <a:ea typeface="Calibri"/>
              <a:cs typeface="Calibri"/>
            </a:endParaRPr>
          </a:p>
          <a:p>
            <a:r>
              <a:rPr lang="en-US" sz="2400" dirty="0">
                <a:cs typeface="Calibri"/>
              </a:rPr>
              <a:t>The Course Leader or Module Leader should not refer a case to an ACP if there is insufficient evidence</a:t>
            </a:r>
            <a:endParaRPr lang="en-US" sz="2400" dirty="0">
              <a:ea typeface="Calibri"/>
              <a:cs typeface="Calibri"/>
            </a:endParaRPr>
          </a:p>
        </p:txBody>
      </p:sp>
    </p:spTree>
    <p:extLst>
      <p:ext uri="{BB962C8B-B14F-4D97-AF65-F5344CB8AC3E}">
        <p14:creationId xmlns:p14="http://schemas.microsoft.com/office/powerpoint/2010/main" val="36638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4E09B-4F9F-FB36-775B-D92EA0702541}"/>
              </a:ext>
            </a:extLst>
          </p:cNvPr>
          <p:cNvSpPr>
            <a:spLocks noGrp="1"/>
          </p:cNvSpPr>
          <p:nvPr>
            <p:ph type="title"/>
          </p:nvPr>
        </p:nvSpPr>
        <p:spPr>
          <a:xfrm>
            <a:off x="804672" y="640080"/>
            <a:ext cx="3282696" cy="5257800"/>
          </a:xfrm>
        </p:spPr>
        <p:txBody>
          <a:bodyPr>
            <a:normAutofit/>
          </a:bodyPr>
          <a:lstStyle/>
          <a:p>
            <a:r>
              <a:rPr lang="en-US">
                <a:solidFill>
                  <a:schemeClr val="bg1"/>
                </a:solidFill>
                <a:cs typeface="Calibri Light"/>
              </a:rPr>
              <a:t>Detecting Contract Cheating</a:t>
            </a:r>
            <a:endParaRPr lang="en-US">
              <a:solidFill>
                <a:schemeClr val="bg1"/>
              </a:solidFill>
            </a:endParaRPr>
          </a:p>
        </p:txBody>
      </p:sp>
      <p:sp>
        <p:nvSpPr>
          <p:cNvPr id="3" name="Content Placeholder 2">
            <a:extLst>
              <a:ext uri="{FF2B5EF4-FFF2-40B4-BE49-F238E27FC236}">
                <a16:creationId xmlns:a16="http://schemas.microsoft.com/office/drawing/2014/main" id="{EEA51274-5C6B-A254-3F72-AACB60C0FC63}"/>
              </a:ext>
            </a:extLst>
          </p:cNvPr>
          <p:cNvSpPr>
            <a:spLocks noGrp="1"/>
          </p:cNvSpPr>
          <p:nvPr>
            <p:ph idx="1"/>
          </p:nvPr>
        </p:nvSpPr>
        <p:spPr>
          <a:xfrm>
            <a:off x="5358384" y="640081"/>
            <a:ext cx="6024654" cy="5257800"/>
          </a:xfrm>
        </p:spPr>
        <p:txBody>
          <a:bodyPr vert="horz" lIns="91440" tIns="45720" rIns="91440" bIns="45720" rtlCol="0" anchor="ctr">
            <a:normAutofit/>
          </a:bodyPr>
          <a:lstStyle/>
          <a:p>
            <a:pPr marL="0" indent="0">
              <a:buNone/>
            </a:pPr>
            <a:r>
              <a:rPr lang="en-US" sz="2400">
                <a:ea typeface="+mn-lt"/>
                <a:cs typeface="+mn-lt"/>
              </a:rPr>
              <a:t>Eaton, S. E. (2020). 15 Strategies to Detect Contract Cheating. Werklund School of Education,University of Calgary, Calgary, AB. pp. 1-2.</a:t>
            </a:r>
            <a:endParaRPr lang="en-US" sz="2400">
              <a:cs typeface="Calibri" panose="020F0502020204030204"/>
            </a:endParaRPr>
          </a:p>
          <a:p>
            <a:pPr marL="0" indent="0">
              <a:buNone/>
            </a:pPr>
            <a:r>
              <a:rPr lang="en-US" sz="2400">
                <a:ea typeface="+mn-lt"/>
                <a:cs typeface="+mn-lt"/>
                <a:hlinkClick r:id="rId2"/>
              </a:rPr>
              <a:t>http://hdl.handle.net/1880/112660</a:t>
            </a:r>
            <a:endParaRPr lang="en-US" sz="2400">
              <a:cs typeface="Calibri" panose="020F0502020204030204"/>
            </a:endParaRPr>
          </a:p>
          <a:p>
            <a:pPr marL="0" indent="0">
              <a:buNone/>
            </a:pPr>
            <a:endParaRPr lang="en-US" sz="2400">
              <a:cs typeface="Calibri" panose="020F0502020204030204"/>
            </a:endParaRPr>
          </a:p>
          <a:p>
            <a:pPr marL="0" indent="0">
              <a:buNone/>
            </a:pPr>
            <a:r>
              <a:rPr lang="en-US" sz="2400">
                <a:cs typeface="Calibri" panose="020F0502020204030204"/>
              </a:rPr>
              <a:t>Olu Popoola (2021) Resources for Detecting Contract Cheating.  Outliar – The Deception Blog.  </a:t>
            </a:r>
            <a:endParaRPr lang="en-US" sz="2400">
              <a:ea typeface="+mn-lt"/>
              <a:cs typeface="+mn-lt"/>
            </a:endParaRPr>
          </a:p>
          <a:p>
            <a:pPr marL="0" indent="0">
              <a:buNone/>
            </a:pPr>
            <a:r>
              <a:rPr lang="en-US" sz="2400">
                <a:ea typeface="+mn-lt"/>
                <a:cs typeface="+mn-lt"/>
                <a:hlinkClick r:id="rId3"/>
              </a:rPr>
              <a:t>https://outliar.blog/2021/10/19/resources-for-detecting-contract-cheating/</a:t>
            </a:r>
            <a:endParaRPr lang="en-US" sz="2400">
              <a:ea typeface="+mn-lt"/>
              <a:cs typeface="+mn-lt"/>
            </a:endParaRPr>
          </a:p>
          <a:p>
            <a:pPr marL="0" indent="0">
              <a:buNone/>
            </a:pPr>
            <a:endParaRPr lang="en-US" sz="2400">
              <a:cs typeface="Calibri" panose="020F0502020204030204"/>
            </a:endParaRPr>
          </a:p>
        </p:txBody>
      </p:sp>
    </p:spTree>
    <p:extLst>
      <p:ext uri="{BB962C8B-B14F-4D97-AF65-F5344CB8AC3E}">
        <p14:creationId xmlns:p14="http://schemas.microsoft.com/office/powerpoint/2010/main" val="222193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91A4F-B1BE-64FF-BE41-8790B46F35D4}"/>
              </a:ext>
            </a:extLst>
          </p:cNvPr>
          <p:cNvSpPr>
            <a:spLocks noGrp="1"/>
          </p:cNvSpPr>
          <p:nvPr>
            <p:ph type="title"/>
          </p:nvPr>
        </p:nvSpPr>
        <p:spPr>
          <a:xfrm>
            <a:off x="1155559" y="637762"/>
            <a:ext cx="2899568" cy="5576770"/>
          </a:xfrm>
        </p:spPr>
        <p:txBody>
          <a:bodyPr vert="horz" lIns="91440" tIns="45720" rIns="91440" bIns="45720" rtlCol="0" anchor="ctr">
            <a:normAutofit/>
          </a:bodyPr>
          <a:lstStyle/>
          <a:p>
            <a:r>
              <a:rPr lang="en-US" sz="4800" kern="1200">
                <a:solidFill>
                  <a:schemeClr val="bg1"/>
                </a:solidFill>
                <a:latin typeface="+mj-lt"/>
                <a:ea typeface="+mj-ea"/>
                <a:cs typeface="+mj-cs"/>
              </a:rPr>
              <a:t>LSEAIN Checklist</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BBD8B8-7166-D5B9-9DD9-9130C80CDB8A}"/>
              </a:ext>
            </a:extLst>
          </p:cNvPr>
          <p:cNvSpPr>
            <a:spLocks noGrp="1"/>
          </p:cNvSpPr>
          <p:nvPr>
            <p:ph idx="1"/>
          </p:nvPr>
        </p:nvSpPr>
        <p:spPr>
          <a:xfrm>
            <a:off x="5444775" y="637762"/>
            <a:ext cx="5600580" cy="5576770"/>
          </a:xfrm>
        </p:spPr>
        <p:txBody>
          <a:bodyPr vert="horz" lIns="91440" tIns="45720" rIns="91440" bIns="45720" rtlCol="0" anchor="ctr">
            <a:normAutofit/>
          </a:bodyPr>
          <a:lstStyle/>
          <a:p>
            <a:pPr marL="0" indent="0">
              <a:buNone/>
            </a:pPr>
            <a:r>
              <a:rPr lang="en-US" sz="3200" kern="1200">
                <a:solidFill>
                  <a:schemeClr val="tx1"/>
                </a:solidFill>
                <a:latin typeface="+mn-lt"/>
                <a:ea typeface="+mn-ea"/>
                <a:cs typeface="+mn-cs"/>
                <a:hlinkClick r:id="rId2"/>
              </a:rPr>
              <a:t>Contract cheating detection resource</a:t>
            </a:r>
            <a:endParaRPr lang="en-US" sz="3200" kern="1200">
              <a:solidFill>
                <a:schemeClr val="tx1"/>
              </a:solidFill>
              <a:latin typeface="+mn-lt"/>
              <a:ea typeface="+mn-ea"/>
              <a:cs typeface="+mn-cs"/>
            </a:endParaRPr>
          </a:p>
        </p:txBody>
      </p:sp>
    </p:spTree>
    <p:extLst>
      <p:ext uri="{BB962C8B-B14F-4D97-AF65-F5344CB8AC3E}">
        <p14:creationId xmlns:p14="http://schemas.microsoft.com/office/powerpoint/2010/main" val="36569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F6C8F-4F8B-4BEE-9720-743DFADB078A}"/>
              </a:ext>
            </a:extLst>
          </p:cNvPr>
          <p:cNvSpPr>
            <a:spLocks noGrp="1"/>
          </p:cNvSpPr>
          <p:nvPr>
            <p:ph type="title"/>
          </p:nvPr>
        </p:nvSpPr>
        <p:spPr/>
        <p:txBody>
          <a:bodyPr/>
          <a:lstStyle/>
          <a:p>
            <a:r>
              <a:rPr lang="en-US">
                <a:ea typeface="Calibri Light"/>
                <a:cs typeface="Calibri Light"/>
              </a:rPr>
              <a:t>Staff Guidance on Evidencing Misconduct</a:t>
            </a:r>
            <a:endParaRPr lang="en-US"/>
          </a:p>
        </p:txBody>
      </p:sp>
      <p:graphicFrame>
        <p:nvGraphicFramePr>
          <p:cNvPr id="5" name="Content Placeholder 2">
            <a:extLst>
              <a:ext uri="{FF2B5EF4-FFF2-40B4-BE49-F238E27FC236}">
                <a16:creationId xmlns:a16="http://schemas.microsoft.com/office/drawing/2014/main" id="{84E45AFA-6C78-7C6D-BB67-098EE8C79AE3}"/>
              </a:ext>
            </a:extLst>
          </p:cNvPr>
          <p:cNvGraphicFramePr>
            <a:graphicFrameLocks noGrp="1"/>
          </p:cNvGraphicFramePr>
          <p:nvPr>
            <p:ph idx="1"/>
            <p:extLst>
              <p:ext uri="{D42A27DB-BD31-4B8C-83A1-F6EECF244321}">
                <p14:modId xmlns:p14="http://schemas.microsoft.com/office/powerpoint/2010/main" val="258982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31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06DBA-190A-EA6A-9F00-BF67C708EF04}"/>
              </a:ext>
            </a:extLst>
          </p:cNvPr>
          <p:cNvSpPr>
            <a:spLocks noGrp="1"/>
          </p:cNvSpPr>
          <p:nvPr>
            <p:ph type="title"/>
          </p:nvPr>
        </p:nvSpPr>
        <p:spPr>
          <a:xfrm>
            <a:off x="1156852" y="637762"/>
            <a:ext cx="2190782" cy="5576770"/>
          </a:xfrm>
        </p:spPr>
        <p:txBody>
          <a:bodyPr anchor="t">
            <a:normAutofit/>
          </a:bodyPr>
          <a:lstStyle/>
          <a:p>
            <a:r>
              <a:rPr lang="en-US" sz="3600">
                <a:solidFill>
                  <a:schemeClr val="bg1"/>
                </a:solidFill>
                <a:ea typeface="Calibri Light"/>
                <a:cs typeface="Calibri Light"/>
              </a:rPr>
              <a:t>QAA Resources on student learning and academic integrity by Mary Davis</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AEA917-B1AA-A44A-74C3-C8CFB1146022}"/>
              </a:ext>
            </a:extLst>
          </p:cNvPr>
          <p:cNvSpPr>
            <a:spLocks noGrp="1"/>
          </p:cNvSpPr>
          <p:nvPr>
            <p:ph idx="1"/>
          </p:nvPr>
        </p:nvSpPr>
        <p:spPr>
          <a:xfrm>
            <a:off x="4654732" y="850052"/>
            <a:ext cx="6390623" cy="5326911"/>
          </a:xfrm>
        </p:spPr>
        <p:txBody>
          <a:bodyPr vert="horz" lIns="91440" tIns="45720" rIns="91440" bIns="45720" rtlCol="0">
            <a:normAutofit/>
          </a:bodyPr>
          <a:lstStyle/>
          <a:p>
            <a:r>
              <a:rPr lang="en-US" sz="2400">
                <a:ea typeface="Calibri"/>
                <a:cs typeface="Calibri"/>
                <a:hlinkClick r:id="rId2"/>
              </a:rPr>
              <a:t>Presentation for staff</a:t>
            </a:r>
            <a:r>
              <a:rPr lang="en-US" sz="2400">
                <a:ea typeface="Calibri"/>
                <a:cs typeface="Calibri"/>
              </a:rPr>
              <a:t> on using TurnItIn inclusively .</a:t>
            </a:r>
          </a:p>
          <a:p>
            <a:r>
              <a:rPr lang="en-US" sz="2400">
                <a:ea typeface="Calibri"/>
                <a:cs typeface="Calibri"/>
              </a:rPr>
              <a:t>Mary Davis' </a:t>
            </a:r>
            <a:r>
              <a:rPr lang="en-US" sz="2400">
                <a:ea typeface="Calibri"/>
                <a:cs typeface="Calibri"/>
                <a:hlinkClick r:id="rId3"/>
              </a:rPr>
              <a:t>presentation</a:t>
            </a:r>
            <a:r>
              <a:rPr lang="en-US" sz="2400">
                <a:ea typeface="Calibri"/>
                <a:cs typeface="Calibri"/>
              </a:rPr>
              <a:t> on interpreting TurnItIn reports</a:t>
            </a:r>
          </a:p>
          <a:p>
            <a:r>
              <a:rPr lang="en-US" sz="2400">
                <a:ea typeface="Calibri"/>
                <a:cs typeface="Calibri"/>
              </a:rPr>
              <a:t>Round-up of useful </a:t>
            </a:r>
            <a:r>
              <a:rPr lang="en-US" sz="2400">
                <a:ea typeface="Calibri"/>
                <a:cs typeface="Calibri"/>
                <a:hlinkClick r:id="rId4"/>
              </a:rPr>
              <a:t>QAA resources</a:t>
            </a:r>
            <a:endParaRPr lang="en-US" sz="2400">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2917736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A4F2D-1888-47F9-A5C5-8CFAD7F36B30}"/>
              </a:ext>
            </a:extLst>
          </p:cNvPr>
          <p:cNvSpPr>
            <a:spLocks noGrp="1"/>
          </p:cNvSpPr>
          <p:nvPr>
            <p:ph type="title"/>
          </p:nvPr>
        </p:nvSpPr>
        <p:spPr/>
        <p:txBody>
          <a:bodyPr/>
          <a:lstStyle/>
          <a:p>
            <a:r>
              <a:rPr lang="en-US">
                <a:ea typeface="Calibri Light"/>
                <a:cs typeface="Calibri Light"/>
              </a:rPr>
              <a:t>Resources for Staff</a:t>
            </a:r>
            <a:endParaRPr lang="en-US"/>
          </a:p>
        </p:txBody>
      </p:sp>
      <p:graphicFrame>
        <p:nvGraphicFramePr>
          <p:cNvPr id="5" name="Content Placeholder 2">
            <a:extLst>
              <a:ext uri="{FF2B5EF4-FFF2-40B4-BE49-F238E27FC236}">
                <a16:creationId xmlns:a16="http://schemas.microsoft.com/office/drawing/2014/main" id="{30DD6EFF-1B63-AB39-F573-898D3046003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83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C954D-8942-4A25-B113-A0A7E56F5D0A}"/>
              </a:ext>
            </a:extLst>
          </p:cNvPr>
          <p:cNvSpPr>
            <a:spLocks noGrp="1"/>
          </p:cNvSpPr>
          <p:nvPr>
            <p:ph type="title"/>
          </p:nvPr>
        </p:nvSpPr>
        <p:spPr/>
        <p:txBody>
          <a:bodyPr/>
          <a:lstStyle/>
          <a:p>
            <a:r>
              <a:rPr lang="en-US">
                <a:ea typeface="Calibri Light"/>
                <a:cs typeface="Calibri Light"/>
              </a:rPr>
              <a:t>Forms</a:t>
            </a:r>
            <a:endParaRPr lang="en-US"/>
          </a:p>
        </p:txBody>
      </p:sp>
      <p:graphicFrame>
        <p:nvGraphicFramePr>
          <p:cNvPr id="5" name="Content Placeholder 2">
            <a:extLst>
              <a:ext uri="{FF2B5EF4-FFF2-40B4-BE49-F238E27FC236}">
                <a16:creationId xmlns:a16="http://schemas.microsoft.com/office/drawing/2014/main" id="{EC204FF0-E9A0-7C60-3B7D-8F217B31F13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07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5A2C3-0B05-C9D2-B0F8-135836384465}"/>
              </a:ext>
            </a:extLst>
          </p:cNvPr>
          <p:cNvSpPr>
            <a:spLocks noGrp="1"/>
          </p:cNvSpPr>
          <p:nvPr>
            <p:ph type="title"/>
          </p:nvPr>
        </p:nvSpPr>
        <p:spPr>
          <a:xfrm>
            <a:off x="1156851" y="637763"/>
            <a:ext cx="2910051" cy="5576768"/>
          </a:xfrm>
        </p:spPr>
        <p:txBody>
          <a:bodyPr anchor="t">
            <a:normAutofit/>
          </a:bodyPr>
          <a:lstStyle/>
          <a:p>
            <a:r>
              <a:rPr lang="en-US">
                <a:solidFill>
                  <a:schemeClr val="bg1"/>
                </a:solidFill>
                <a:ea typeface="Calibri Light"/>
                <a:cs typeface="Calibri Light"/>
              </a:rPr>
              <a:t>What does misconduct look like?</a:t>
            </a:r>
          </a:p>
        </p:txBody>
      </p:sp>
      <p:sp>
        <p:nvSpPr>
          <p:cNvPr id="16" name="Rectangle 15">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B49B6700-4B4B-D689-94C4-2063CC5DE868}"/>
              </a:ext>
            </a:extLst>
          </p:cNvPr>
          <p:cNvPicPr>
            <a:picLocks noChangeAspect="1"/>
          </p:cNvPicPr>
          <p:nvPr/>
        </p:nvPicPr>
        <p:blipFill rotWithShape="1">
          <a:blip r:embed="rId2"/>
          <a:srcRect b="21592"/>
          <a:stretch/>
        </p:blipFill>
        <p:spPr>
          <a:xfrm>
            <a:off x="5439976" y="637762"/>
            <a:ext cx="5592818" cy="2927110"/>
          </a:xfrm>
          <a:prstGeom prst="rect">
            <a:avLst/>
          </a:prstGeom>
        </p:spPr>
      </p:pic>
      <p:sp>
        <p:nvSpPr>
          <p:cNvPr id="18" name="Rectangle 1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3996909"/>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BE0578-345C-FE1A-EF6C-3DFCC2C36766}"/>
              </a:ext>
            </a:extLst>
          </p:cNvPr>
          <p:cNvSpPr>
            <a:spLocks noGrp="1"/>
          </p:cNvSpPr>
          <p:nvPr>
            <p:ph idx="1"/>
          </p:nvPr>
        </p:nvSpPr>
        <p:spPr>
          <a:xfrm>
            <a:off x="5439976" y="4202634"/>
            <a:ext cx="5592818" cy="2011897"/>
          </a:xfrm>
        </p:spPr>
        <p:txBody>
          <a:bodyPr vert="horz" lIns="91440" tIns="45720" rIns="91440" bIns="45720" rtlCol="0">
            <a:normAutofit/>
          </a:bodyPr>
          <a:lstStyle/>
          <a:p>
            <a:r>
              <a:rPr lang="en-US">
                <a:ea typeface="Calibri"/>
                <a:cs typeface="Calibri"/>
                <a:hlinkClick r:id="rId3"/>
              </a:rPr>
              <a:t>The Plagiarism Spectrum</a:t>
            </a:r>
          </a:p>
          <a:p>
            <a:r>
              <a:rPr lang="en-US">
                <a:ea typeface="Calibri" panose="020F0502020204030204"/>
                <a:cs typeface="Calibri" panose="020F0502020204030204"/>
                <a:hlinkClick r:id="rId4"/>
              </a:rPr>
              <a:t>Identifying Contract Cheating</a:t>
            </a:r>
          </a:p>
          <a:p>
            <a:r>
              <a:rPr lang="en-US">
                <a:ea typeface="Calibri" panose="020F0502020204030204"/>
                <a:cs typeface="Calibri" panose="020F0502020204030204"/>
                <a:hlinkClick r:id="rId4"/>
              </a:rPr>
              <a:t>Identifying AI use</a:t>
            </a:r>
          </a:p>
        </p:txBody>
      </p:sp>
    </p:spTree>
    <p:extLst>
      <p:ext uri="{BB962C8B-B14F-4D97-AF65-F5344CB8AC3E}">
        <p14:creationId xmlns:p14="http://schemas.microsoft.com/office/powerpoint/2010/main" val="336137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lo journey">
            <a:extLst>
              <a:ext uri="{FF2B5EF4-FFF2-40B4-BE49-F238E27FC236}">
                <a16:creationId xmlns:a16="http://schemas.microsoft.com/office/drawing/2014/main" id="{D9E8168A-5F9C-A62E-9EC1-7A7D46D7997E}"/>
              </a:ext>
            </a:extLst>
          </p:cNvPr>
          <p:cNvPicPr>
            <a:picLocks noChangeAspect="1"/>
          </p:cNvPicPr>
          <p:nvPr/>
        </p:nvPicPr>
        <p:blipFill rotWithShape="1">
          <a:blip r:embed="rId2"/>
          <a:srcRect l="25385" r="15450"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E78B6-E532-116B-05F3-89987503E88D}"/>
              </a:ext>
            </a:extLst>
          </p:cNvPr>
          <p:cNvSpPr>
            <a:spLocks noGrp="1"/>
          </p:cNvSpPr>
          <p:nvPr>
            <p:ph type="title"/>
          </p:nvPr>
        </p:nvSpPr>
        <p:spPr>
          <a:xfrm>
            <a:off x="6115317" y="405685"/>
            <a:ext cx="5464968" cy="1559301"/>
          </a:xfrm>
        </p:spPr>
        <p:txBody>
          <a:bodyPr>
            <a:normAutofit/>
          </a:bodyPr>
          <a:lstStyle/>
          <a:p>
            <a:r>
              <a:rPr lang="en-US" sz="4000" dirty="0">
                <a:ea typeface="Calibri Light"/>
                <a:cs typeface="Calibri Light"/>
                <a:hlinkClick r:id="rId3"/>
              </a:rPr>
              <a:t>Flow chart</a:t>
            </a:r>
            <a:endParaRPr lang="en-US" sz="4000"/>
          </a:p>
        </p:txBody>
      </p:sp>
      <p:sp>
        <p:nvSpPr>
          <p:cNvPr id="3" name="Content Placeholder 2">
            <a:extLst>
              <a:ext uri="{FF2B5EF4-FFF2-40B4-BE49-F238E27FC236}">
                <a16:creationId xmlns:a16="http://schemas.microsoft.com/office/drawing/2014/main" id="{84350776-4D03-3C4E-FF7C-4722E5DFC001}"/>
              </a:ext>
            </a:extLst>
          </p:cNvPr>
          <p:cNvSpPr>
            <a:spLocks noGrp="1"/>
          </p:cNvSpPr>
          <p:nvPr>
            <p:ph idx="1"/>
          </p:nvPr>
        </p:nvSpPr>
        <p:spPr>
          <a:xfrm>
            <a:off x="6115317" y="2743200"/>
            <a:ext cx="5247340" cy="3496878"/>
          </a:xfrm>
        </p:spPr>
        <p:txBody>
          <a:bodyPr vert="horz" lIns="91440" tIns="45720" rIns="91440" bIns="45720" rtlCol="0" anchor="ctr">
            <a:normAutofit/>
          </a:bodyPr>
          <a:lstStyle/>
          <a:p>
            <a:pPr marL="0" indent="0">
              <a:buNone/>
            </a:pPr>
            <a:r>
              <a:rPr lang="en-US" sz="2000" dirty="0">
                <a:ea typeface="Calibri"/>
                <a:cs typeface="Calibri"/>
              </a:rPr>
              <a:t>This chart aims to assist colleagues in finding the right route through the academic conduct processes.</a:t>
            </a:r>
          </a:p>
          <a:p>
            <a:pPr marL="0" indent="0">
              <a:buNone/>
            </a:pPr>
            <a:r>
              <a:rPr lang="en-US" sz="2000" dirty="0">
                <a:ea typeface="Calibri"/>
                <a:cs typeface="Calibri"/>
                <a:hlinkClick r:id="rId4"/>
              </a:rPr>
              <a:t>Miro chart</a:t>
            </a:r>
          </a:p>
          <a:p>
            <a:pPr marL="0" indent="0">
              <a:buNone/>
            </a:pPr>
            <a:r>
              <a:rPr lang="en-US" sz="2000" dirty="0">
                <a:ea typeface="Calibri"/>
                <a:cs typeface="Calibri"/>
                <a:hlinkClick r:id="rId3"/>
              </a:rPr>
              <a:t>Visio chart</a:t>
            </a:r>
            <a:endParaRPr lang="en-US" sz="2000" dirty="0">
              <a:ea typeface="Calibri"/>
              <a:cs typeface="Calibri"/>
            </a:endParaRPr>
          </a:p>
        </p:txBody>
      </p:sp>
    </p:spTree>
    <p:extLst>
      <p:ext uri="{BB962C8B-B14F-4D97-AF65-F5344CB8AC3E}">
        <p14:creationId xmlns:p14="http://schemas.microsoft.com/office/powerpoint/2010/main" val="358754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668F6-8A99-4288-8637-8DA232639842}"/>
              </a:ext>
            </a:extLst>
          </p:cNvPr>
          <p:cNvSpPr>
            <a:spLocks noGrp="1"/>
          </p:cNvSpPr>
          <p:nvPr>
            <p:ph type="title"/>
          </p:nvPr>
        </p:nvSpPr>
        <p:spPr>
          <a:xfrm>
            <a:off x="838200" y="1412488"/>
            <a:ext cx="2899189" cy="4363844"/>
          </a:xfrm>
        </p:spPr>
        <p:txBody>
          <a:bodyPr anchor="t">
            <a:normAutofit/>
          </a:bodyPr>
          <a:lstStyle/>
          <a:p>
            <a:br>
              <a:rPr lang="en-US" sz="4000">
                <a:solidFill>
                  <a:srgbClr val="FFFFFF"/>
                </a:solidFill>
                <a:ea typeface="+mj-lt"/>
                <a:cs typeface="+mj-lt"/>
              </a:rPr>
            </a:br>
            <a:r>
              <a:rPr lang="en-US" sz="4000">
                <a:solidFill>
                  <a:srgbClr val="FFFFFF"/>
                </a:solidFill>
                <a:ea typeface="+mj-lt"/>
                <a:cs typeface="+mj-lt"/>
              </a:rPr>
              <a:t> Categorising Misconduct</a:t>
            </a:r>
            <a:endParaRPr lang="en-US" sz="4000">
              <a:solidFill>
                <a:srgbClr val="FFFFFF"/>
              </a:solidFill>
            </a:endParaRPr>
          </a:p>
        </p:txBody>
      </p:sp>
      <p:sp>
        <p:nvSpPr>
          <p:cNvPr id="3" name="Content Placeholder 2">
            <a:extLst>
              <a:ext uri="{FF2B5EF4-FFF2-40B4-BE49-F238E27FC236}">
                <a16:creationId xmlns:a16="http://schemas.microsoft.com/office/drawing/2014/main" id="{5F73285C-7015-4637-861E-12CEB96727C2}"/>
              </a:ext>
            </a:extLst>
          </p:cNvPr>
          <p:cNvSpPr>
            <a:spLocks noGrp="1"/>
          </p:cNvSpPr>
          <p:nvPr>
            <p:ph sz="half" idx="1"/>
          </p:nvPr>
        </p:nvSpPr>
        <p:spPr>
          <a:xfrm>
            <a:off x="4380855" y="1412489"/>
            <a:ext cx="3427283" cy="4363844"/>
          </a:xfrm>
        </p:spPr>
        <p:txBody>
          <a:bodyPr vert="horz" lIns="91440" tIns="45720" rIns="91440" bIns="45720" rtlCol="0" anchor="t">
            <a:normAutofit/>
          </a:bodyPr>
          <a:lstStyle/>
          <a:p>
            <a:pPr marL="0" indent="0">
              <a:buNone/>
            </a:pPr>
            <a:endParaRPr lang="en-US" sz="2000" b="1">
              <a:ea typeface="+mn-lt"/>
              <a:cs typeface="+mn-lt"/>
            </a:endParaRPr>
          </a:p>
          <a:p>
            <a:pPr marL="0" indent="0">
              <a:buNone/>
            </a:pPr>
            <a:r>
              <a:rPr lang="en-US" sz="2400" b="1">
                <a:ea typeface="+mn-lt"/>
                <a:cs typeface="+mn-lt"/>
              </a:rPr>
              <a:t>Poor</a:t>
            </a:r>
            <a:r>
              <a:rPr lang="en-US" sz="2400">
                <a:ea typeface="+mn-lt"/>
                <a:cs typeface="+mn-lt"/>
              </a:rPr>
              <a:t> </a:t>
            </a:r>
            <a:r>
              <a:rPr lang="en-US" sz="2400" b="1">
                <a:ea typeface="+mn-lt"/>
                <a:cs typeface="+mn-lt"/>
              </a:rPr>
              <a:t>academic practice</a:t>
            </a:r>
            <a:endParaRPr lang="en-US" sz="2400">
              <a:cs typeface="Calibri" panose="020F0502020204030204"/>
            </a:endParaRPr>
          </a:p>
          <a:p>
            <a:pPr marL="0" indent="0">
              <a:buNone/>
            </a:pPr>
            <a:endParaRPr lang="en-US" sz="2400">
              <a:ea typeface="+mn-lt"/>
              <a:cs typeface="+mn-lt"/>
            </a:endParaRPr>
          </a:p>
          <a:p>
            <a:pPr marL="0" indent="0">
              <a:buNone/>
            </a:pPr>
            <a:r>
              <a:rPr lang="en-US" sz="2000">
                <a:ea typeface="+mn-lt"/>
                <a:cs typeface="+mn-lt"/>
              </a:rPr>
              <a:t>Academic concern meeting</a:t>
            </a:r>
            <a:endParaRPr lang="en-US" sz="2000">
              <a:cs typeface="Calibri" panose="020F0502020204030204"/>
            </a:endParaRPr>
          </a:p>
          <a:p>
            <a:pPr marL="0" indent="0">
              <a:buNone/>
            </a:pPr>
            <a:r>
              <a:rPr lang="en-US" sz="2000">
                <a:ea typeface="+mn-lt"/>
                <a:cs typeface="+mn-lt"/>
              </a:rPr>
              <a:t>Notice to improve</a:t>
            </a:r>
            <a:endParaRPr lang="en-US" sz="2000">
              <a:cs typeface="Calibri"/>
            </a:endParaRPr>
          </a:p>
          <a:p>
            <a:endParaRPr lang="en-US" sz="2000">
              <a:cs typeface="Calibri"/>
            </a:endParaRPr>
          </a:p>
        </p:txBody>
      </p:sp>
      <p:cxnSp>
        <p:nvCxnSpPr>
          <p:cNvPr id="17" name="Straight Connector 1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DD7A2B1-46DE-4F09-BC98-A48AC6972EC4}"/>
              </a:ext>
            </a:extLst>
          </p:cNvPr>
          <p:cNvSpPr>
            <a:spLocks noGrp="1"/>
          </p:cNvSpPr>
          <p:nvPr>
            <p:ph sz="half" idx="2"/>
          </p:nvPr>
        </p:nvSpPr>
        <p:spPr>
          <a:xfrm>
            <a:off x="8451604" y="1412489"/>
            <a:ext cx="3197701" cy="4363844"/>
          </a:xfrm>
        </p:spPr>
        <p:txBody>
          <a:bodyPr vert="horz" lIns="91440" tIns="45720" rIns="91440" bIns="45720" rtlCol="0" anchor="t">
            <a:normAutofit/>
          </a:bodyPr>
          <a:lstStyle/>
          <a:p>
            <a:pPr marL="0" indent="0">
              <a:buNone/>
            </a:pPr>
            <a:endParaRPr lang="en-US" sz="2000" b="1">
              <a:ea typeface="+mn-lt"/>
              <a:cs typeface="+mn-lt"/>
            </a:endParaRPr>
          </a:p>
          <a:p>
            <a:pPr marL="0" indent="0">
              <a:buNone/>
            </a:pPr>
            <a:r>
              <a:rPr lang="en-US" sz="2400" b="1">
                <a:ea typeface="+mn-lt"/>
                <a:cs typeface="+mn-lt"/>
              </a:rPr>
              <a:t>Academic misconduct </a:t>
            </a:r>
            <a:endParaRPr lang="en-US" sz="2400" b="1">
              <a:cs typeface="Calibri" panose="020F0502020204030204"/>
            </a:endParaRPr>
          </a:p>
          <a:p>
            <a:pPr marL="0" indent="0">
              <a:buNone/>
            </a:pPr>
            <a:endParaRPr lang="en-US" sz="2400">
              <a:ea typeface="+mn-lt"/>
              <a:cs typeface="+mn-lt"/>
            </a:endParaRPr>
          </a:p>
          <a:p>
            <a:pPr marL="0" indent="0">
              <a:buNone/>
            </a:pPr>
            <a:r>
              <a:rPr lang="en-US" sz="2000">
                <a:ea typeface="+mn-lt"/>
                <a:cs typeface="+mn-lt"/>
              </a:rPr>
              <a:t>Academic conduct panel</a:t>
            </a:r>
            <a:endParaRPr lang="en-US" sz="2000">
              <a:cs typeface="Calibri" panose="020F0502020204030204"/>
            </a:endParaRPr>
          </a:p>
          <a:p>
            <a:pPr marL="0" indent="0">
              <a:buNone/>
            </a:pPr>
            <a:r>
              <a:rPr lang="en-US" sz="2000">
                <a:ea typeface="+mn-lt"/>
                <a:cs typeface="+mn-lt"/>
              </a:rPr>
              <a:t>Sanction</a:t>
            </a:r>
            <a:endParaRPr lang="en-US" sz="2000">
              <a:cs typeface="Calibri"/>
            </a:endParaRPr>
          </a:p>
          <a:p>
            <a:endParaRPr lang="en-US" sz="2000">
              <a:cs typeface="Calibri"/>
            </a:endParaRPr>
          </a:p>
        </p:txBody>
      </p:sp>
    </p:spTree>
    <p:extLst>
      <p:ext uri="{BB962C8B-B14F-4D97-AF65-F5344CB8AC3E}">
        <p14:creationId xmlns:p14="http://schemas.microsoft.com/office/powerpoint/2010/main" val="98287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D3E10C-7063-41AA-8857-D3B5616CCDD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ea typeface="+mj-lt"/>
                <a:cs typeface="+mj-lt"/>
              </a:rPr>
              <a:t>Features of Poor Academic Practice</a:t>
            </a:r>
            <a:endParaRPr lang="en-US" sz="4000">
              <a:solidFill>
                <a:srgbClr val="FFFFFF"/>
              </a:solidFill>
            </a:endParaRPr>
          </a:p>
        </p:txBody>
      </p:sp>
      <p:sp>
        <p:nvSpPr>
          <p:cNvPr id="3" name="Content Placeholder 2">
            <a:extLst>
              <a:ext uri="{FF2B5EF4-FFF2-40B4-BE49-F238E27FC236}">
                <a16:creationId xmlns:a16="http://schemas.microsoft.com/office/drawing/2014/main" id="{58AA4889-6D1F-4450-9CD6-9C9D55CF4DB6}"/>
              </a:ext>
            </a:extLst>
          </p:cNvPr>
          <p:cNvSpPr>
            <a:spLocks noGrp="1"/>
          </p:cNvSpPr>
          <p:nvPr>
            <p:ph sz="half" idx="1"/>
          </p:nvPr>
        </p:nvSpPr>
        <p:spPr>
          <a:xfrm>
            <a:off x="4380855" y="1412489"/>
            <a:ext cx="3427283" cy="4363844"/>
          </a:xfrm>
        </p:spPr>
        <p:txBody>
          <a:bodyPr vert="horz" lIns="91440" tIns="45720" rIns="91440" bIns="45720" rtlCol="0">
            <a:normAutofit/>
          </a:bodyPr>
          <a:lstStyle/>
          <a:p>
            <a:r>
              <a:rPr lang="en-US" sz="2000">
                <a:cs typeface="Calibri"/>
              </a:rPr>
              <a:t>Lack of understanding</a:t>
            </a:r>
          </a:p>
          <a:p>
            <a:r>
              <a:rPr lang="en-US" sz="2000">
                <a:cs typeface="Calibri"/>
              </a:rPr>
              <a:t>No intent to gain unfair advantage</a:t>
            </a:r>
          </a:p>
          <a:p>
            <a:r>
              <a:rPr lang="en-US" sz="2000">
                <a:cs typeface="Calibri"/>
              </a:rPr>
              <a:t>Low extent</a:t>
            </a:r>
          </a:p>
          <a:p>
            <a:r>
              <a:rPr lang="en-US" sz="2000">
                <a:cs typeface="Calibri"/>
              </a:rPr>
              <a:t>Nothing to warrant further investigation</a:t>
            </a:r>
          </a:p>
          <a:p>
            <a:r>
              <a:rPr lang="en-US" sz="2000">
                <a:cs typeface="Calibri"/>
              </a:rPr>
              <a:t>First year of study at Sheffield Hallam</a:t>
            </a:r>
          </a:p>
        </p:txBody>
      </p:sp>
      <p:cxnSp>
        <p:nvCxnSpPr>
          <p:cNvPr id="28" name="Straight Connector 2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17DBEF8-A711-41F4-A433-0E454115143F}"/>
              </a:ext>
            </a:extLst>
          </p:cNvPr>
          <p:cNvSpPr>
            <a:spLocks noGrp="1"/>
          </p:cNvSpPr>
          <p:nvPr>
            <p:ph sz="half" idx="2"/>
          </p:nvPr>
        </p:nvSpPr>
        <p:spPr>
          <a:xfrm>
            <a:off x="8451604" y="1412489"/>
            <a:ext cx="3197701" cy="4363844"/>
          </a:xfrm>
        </p:spPr>
        <p:txBody>
          <a:bodyPr vert="horz" lIns="91440" tIns="45720" rIns="91440" bIns="45720" rtlCol="0">
            <a:normAutofit/>
          </a:bodyPr>
          <a:lstStyle/>
          <a:p>
            <a:r>
              <a:rPr lang="en-US" sz="2000">
                <a:cs typeface="Calibri"/>
              </a:rPr>
              <a:t>Not following standard referencing</a:t>
            </a:r>
          </a:p>
          <a:p>
            <a:r>
              <a:rPr lang="en-US" sz="2000">
                <a:cs typeface="Calibri"/>
              </a:rPr>
              <a:t>Not following assessment brief/'rubric failure'</a:t>
            </a:r>
          </a:p>
          <a:p>
            <a:r>
              <a:rPr lang="en-US" sz="2000">
                <a:cs typeface="Calibri"/>
              </a:rPr>
              <a:t>Overuse of proof-reading service</a:t>
            </a:r>
          </a:p>
          <a:p>
            <a:r>
              <a:rPr lang="en-US" sz="2000">
                <a:cs typeface="Calibri"/>
              </a:rPr>
              <a:t>Too much copying and pasting of source text (with inadequate attempts at referencing)</a:t>
            </a:r>
          </a:p>
        </p:txBody>
      </p:sp>
    </p:spTree>
    <p:extLst>
      <p:ext uri="{BB962C8B-B14F-4D97-AF65-F5344CB8AC3E}">
        <p14:creationId xmlns:p14="http://schemas.microsoft.com/office/powerpoint/2010/main" val="346246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4A3B86-34D6-4594-86DD-2900BC76D3FF}"/>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cs typeface="Calibri Light"/>
              </a:rPr>
              <a:t>Definitions of academic misconduct</a:t>
            </a:r>
            <a:endParaRPr lang="en-US" sz="3600">
              <a:solidFill>
                <a:srgbClr val="3F3F3F"/>
              </a:solidFill>
            </a:endParaRPr>
          </a:p>
        </p:txBody>
      </p:sp>
      <p:sp>
        <p:nvSpPr>
          <p:cNvPr id="3" name="Content Placeholder 2">
            <a:extLst>
              <a:ext uri="{FF2B5EF4-FFF2-40B4-BE49-F238E27FC236}">
                <a16:creationId xmlns:a16="http://schemas.microsoft.com/office/drawing/2014/main" id="{67CC6C76-17D8-4023-B2E4-14CB28F56F8C}"/>
              </a:ext>
            </a:extLst>
          </p:cNvPr>
          <p:cNvSpPr>
            <a:spLocks noGrp="1"/>
          </p:cNvSpPr>
          <p:nvPr>
            <p:ph sz="half" idx="1"/>
          </p:nvPr>
        </p:nvSpPr>
        <p:spPr>
          <a:xfrm>
            <a:off x="1476915" y="2888250"/>
            <a:ext cx="4297351" cy="2959777"/>
          </a:xfrm>
        </p:spPr>
        <p:txBody>
          <a:bodyPr vert="horz" lIns="91440" tIns="45720" rIns="91440" bIns="45720" rtlCol="0" anchor="t">
            <a:normAutofit/>
          </a:bodyPr>
          <a:lstStyle/>
          <a:p>
            <a:r>
              <a:rPr lang="en-US" sz="2000">
                <a:cs typeface="Calibri"/>
              </a:rPr>
              <a:t>Plagiarism</a:t>
            </a:r>
            <a:endParaRPr lang="en-US" sz="2000"/>
          </a:p>
          <a:p>
            <a:r>
              <a:rPr lang="en-US" sz="2000">
                <a:cs typeface="Calibri"/>
              </a:rPr>
              <a:t>Self-plagiarism</a:t>
            </a:r>
            <a:endParaRPr lang="en-US" sz="2000">
              <a:ea typeface="Calibri"/>
              <a:cs typeface="Calibri"/>
            </a:endParaRPr>
          </a:p>
          <a:p>
            <a:r>
              <a:rPr lang="en-US" sz="2000">
                <a:cs typeface="Calibri"/>
              </a:rPr>
              <a:t>Contract cheating/concerns over authorship</a:t>
            </a:r>
          </a:p>
          <a:p>
            <a:r>
              <a:rPr lang="en-US" sz="2000">
                <a:ea typeface="Calibri"/>
                <a:cs typeface="Calibri"/>
              </a:rPr>
              <a:t>Trading material or writing for others</a:t>
            </a:r>
          </a:p>
          <a:p>
            <a:r>
              <a:rPr lang="en-US" sz="2000">
                <a:ea typeface="Calibri"/>
                <a:cs typeface="Calibri"/>
              </a:rPr>
              <a:t>Collusion</a:t>
            </a:r>
          </a:p>
          <a:p>
            <a:r>
              <a:rPr lang="en-US" sz="2000">
                <a:ea typeface="Calibri"/>
                <a:cs typeface="Calibri"/>
              </a:rPr>
              <a:t>Cheating</a:t>
            </a:r>
          </a:p>
        </p:txBody>
      </p:sp>
      <p:cxnSp>
        <p:nvCxnSpPr>
          <p:cNvPr id="22" name="Straight Connector 2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048E8AA-D5B7-4952-905A-0BBBF5F3D6FD}"/>
              </a:ext>
            </a:extLst>
          </p:cNvPr>
          <p:cNvSpPr>
            <a:spLocks noGrp="1"/>
          </p:cNvSpPr>
          <p:nvPr>
            <p:ph sz="half" idx="2"/>
          </p:nvPr>
        </p:nvSpPr>
        <p:spPr>
          <a:xfrm>
            <a:off x="6417731" y="2888250"/>
            <a:ext cx="4292594" cy="2959778"/>
          </a:xfrm>
        </p:spPr>
        <p:txBody>
          <a:bodyPr vert="horz" lIns="91440" tIns="45720" rIns="91440" bIns="45720" rtlCol="0" anchor="t">
            <a:normAutofit/>
          </a:bodyPr>
          <a:lstStyle/>
          <a:p>
            <a:r>
              <a:rPr lang="en-US" sz="2000">
                <a:cs typeface="Calibri"/>
              </a:rPr>
              <a:t>Fabrication or falsification of data</a:t>
            </a:r>
          </a:p>
          <a:p>
            <a:r>
              <a:rPr lang="en-US" sz="2000">
                <a:cs typeface="Calibri"/>
              </a:rPr>
              <a:t>Breaches of confidentiality</a:t>
            </a:r>
          </a:p>
          <a:p>
            <a:r>
              <a:rPr lang="en-US" sz="2000">
                <a:cs typeface="Calibri"/>
              </a:rPr>
              <a:t>Unethical practice</a:t>
            </a:r>
          </a:p>
          <a:p>
            <a:r>
              <a:rPr lang="en-US" sz="2000">
                <a:cs typeface="Calibri"/>
              </a:rPr>
              <a:t>Dishonest or unfair practice</a:t>
            </a:r>
          </a:p>
        </p:txBody>
      </p:sp>
    </p:spTree>
    <p:extLst>
      <p:ext uri="{BB962C8B-B14F-4D97-AF65-F5344CB8AC3E}">
        <p14:creationId xmlns:p14="http://schemas.microsoft.com/office/powerpoint/2010/main" val="30988798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BC43F-5ECB-43D8-A856-FF91686A8DB4}"/>
              </a:ext>
            </a:extLst>
          </p:cNvPr>
          <p:cNvSpPr>
            <a:spLocks noGrp="1"/>
          </p:cNvSpPr>
          <p:nvPr>
            <p:ph type="title"/>
          </p:nvPr>
        </p:nvSpPr>
        <p:spPr/>
        <p:txBody>
          <a:bodyPr/>
          <a:lstStyle/>
          <a:p>
            <a:r>
              <a:rPr lang="en-US">
                <a:cs typeface="Calibri Light"/>
                <a:hlinkClick r:id="rId2"/>
              </a:rPr>
              <a:t>The Plagiarism Spectrum</a:t>
            </a:r>
            <a:endParaRPr lang="en-US"/>
          </a:p>
        </p:txBody>
      </p:sp>
      <p:graphicFrame>
        <p:nvGraphicFramePr>
          <p:cNvPr id="5" name="Content Placeholder 2">
            <a:extLst>
              <a:ext uri="{FF2B5EF4-FFF2-40B4-BE49-F238E27FC236}">
                <a16:creationId xmlns:a16="http://schemas.microsoft.com/office/drawing/2014/main" id="{9FF92E08-CE9A-A20D-77F4-85767AD949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60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B9331-E149-4DBB-A85F-632BF7A4AEF6}"/>
              </a:ext>
            </a:extLst>
          </p:cNvPr>
          <p:cNvSpPr>
            <a:spLocks noGrp="1"/>
          </p:cNvSpPr>
          <p:nvPr>
            <p:ph type="title"/>
          </p:nvPr>
        </p:nvSpPr>
        <p:spPr>
          <a:xfrm>
            <a:off x="838200" y="631825"/>
            <a:ext cx="10515600" cy="1325563"/>
          </a:xfrm>
        </p:spPr>
        <p:txBody>
          <a:bodyPr>
            <a:normAutofit/>
          </a:bodyPr>
          <a:lstStyle/>
          <a:p>
            <a:r>
              <a:rPr lang="en-US">
                <a:cs typeface="Calibri Light"/>
                <a:hlinkClick r:id="rId2"/>
              </a:rPr>
              <a:t>The Plagiarism Spectrum</a:t>
            </a:r>
            <a:r>
              <a:rPr lang="en-US">
                <a:cs typeface="Calibri Light"/>
              </a:rPr>
              <a:t> (continued)</a:t>
            </a:r>
            <a:endParaRPr lang="en-US"/>
          </a:p>
        </p:txBody>
      </p:sp>
      <p:sp>
        <p:nvSpPr>
          <p:cNvPr id="3" name="Content Placeholder 2">
            <a:extLst>
              <a:ext uri="{FF2B5EF4-FFF2-40B4-BE49-F238E27FC236}">
                <a16:creationId xmlns:a16="http://schemas.microsoft.com/office/drawing/2014/main" id="{9986F3FF-5460-40C3-81F0-4C0A8D2AB2A9}"/>
              </a:ext>
            </a:extLst>
          </p:cNvPr>
          <p:cNvSpPr>
            <a:spLocks noGrp="1"/>
          </p:cNvSpPr>
          <p:nvPr>
            <p:ph idx="1"/>
          </p:nvPr>
        </p:nvSpPr>
        <p:spPr>
          <a:xfrm>
            <a:off x="838200" y="2057400"/>
            <a:ext cx="10515600" cy="3871762"/>
          </a:xfrm>
        </p:spPr>
        <p:txBody>
          <a:bodyPr vert="horz" lIns="91440" tIns="45720" rIns="91440" bIns="45720" rtlCol="0">
            <a:normAutofit/>
          </a:bodyPr>
          <a:lstStyle/>
          <a:p>
            <a:r>
              <a:rPr lang="en-US" sz="2200">
                <a:cs typeface="Calibri"/>
              </a:rPr>
              <a:t>'Recycle: borrows generously from the writer's previous work without citation' [self-plagiarism]</a:t>
            </a:r>
          </a:p>
          <a:p>
            <a:r>
              <a:rPr lang="en-US" sz="2200">
                <a:cs typeface="Calibri"/>
              </a:rPr>
              <a:t>'Hybrid: combines perfectly cited sources with copied passages without citation'</a:t>
            </a:r>
          </a:p>
          <a:p>
            <a:r>
              <a:rPr lang="en-US" sz="2200">
                <a:cs typeface="Calibri"/>
              </a:rPr>
              <a:t>'Mashup: mixes copied material from multiple sources'</a:t>
            </a:r>
          </a:p>
          <a:p>
            <a:r>
              <a:rPr lang="en-US" sz="2200">
                <a:cs typeface="Calibri"/>
              </a:rPr>
              <a:t>'404 Error: includes citations to non-existent or inaccurate information about sources'</a:t>
            </a:r>
          </a:p>
          <a:p>
            <a:r>
              <a:rPr lang="en-US" sz="2200">
                <a:cs typeface="Calibri"/>
              </a:rPr>
              <a:t>'Aggregator: includes proper citation to sources but the paper contains almost no original work' [This would poor academic practice rather than misconduct in SHU regulations]</a:t>
            </a:r>
          </a:p>
          <a:p>
            <a:r>
              <a:rPr lang="en-US" sz="2200">
                <a:cs typeface="Calibri"/>
              </a:rPr>
              <a:t>'Re-tweet: includes citation, but relies to closely on the original wording/structure' </a:t>
            </a:r>
          </a:p>
        </p:txBody>
      </p:sp>
    </p:spTree>
    <p:extLst>
      <p:ext uri="{BB962C8B-B14F-4D97-AF65-F5344CB8AC3E}">
        <p14:creationId xmlns:p14="http://schemas.microsoft.com/office/powerpoint/2010/main" val="216119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ea426e8-8628-424f-a04c-8c8e07b55e4c"/>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1608</Words>
  <Application>Microsoft Office PowerPoint</Application>
  <PresentationFormat>Widescreen</PresentationFormat>
  <Paragraphs>138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Tw Cen MT</vt:lpstr>
      <vt:lpstr>office theme</vt:lpstr>
      <vt:lpstr>Making an allegation of academic misconduct</vt:lpstr>
      <vt:lpstr>Operational Guidance</vt:lpstr>
      <vt:lpstr>What does misconduct look like?</vt:lpstr>
      <vt:lpstr>Flow chart</vt:lpstr>
      <vt:lpstr>  Categorising Misconduct</vt:lpstr>
      <vt:lpstr>Features of Poor Academic Practice</vt:lpstr>
      <vt:lpstr>Definitions of academic misconduct</vt:lpstr>
      <vt:lpstr>The Plagiarism Spectrum</vt:lpstr>
      <vt:lpstr>The Plagiarism Spectrum (continued)</vt:lpstr>
      <vt:lpstr>Process for raising a concern or making an allegation</vt:lpstr>
      <vt:lpstr>Allegation proformas</vt:lpstr>
      <vt:lpstr>Details of concern/allegation</vt:lpstr>
      <vt:lpstr>Example of an allegation </vt:lpstr>
      <vt:lpstr>Examples of Kinds of Evidence</vt:lpstr>
      <vt:lpstr>Allegation of AI misuse</vt:lpstr>
      <vt:lpstr>Document colour flooding</vt:lpstr>
      <vt:lpstr>TurnItIn AI match</vt:lpstr>
      <vt:lpstr>Extract to show student's usual written style.</vt:lpstr>
      <vt:lpstr>Further context</vt:lpstr>
      <vt:lpstr>Training</vt:lpstr>
      <vt:lpstr>Course leader decision but remember --  you can always discuss with an experienced colleague if you need a second opinion</vt:lpstr>
      <vt:lpstr>Contract cheating process</vt:lpstr>
      <vt:lpstr>A Reminder about Evidence</vt:lpstr>
      <vt:lpstr>Detecting Contract Cheating</vt:lpstr>
      <vt:lpstr>LSEAIN Checklist</vt:lpstr>
      <vt:lpstr>Staff Guidance on Evidencing Misconduct</vt:lpstr>
      <vt:lpstr>QAA Resources on student learning and academic integrity by Mary Davis</vt:lpstr>
      <vt:lpstr>Resources for Staff</vt:lpstr>
      <vt:lpstr>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Irwin, Brian</cp:lastModifiedBy>
  <cp:revision>62</cp:revision>
  <dcterms:created xsi:type="dcterms:W3CDTF">2022-02-22T14:36:22Z</dcterms:created>
  <dcterms:modified xsi:type="dcterms:W3CDTF">2024-09-24T12:44:50Z</dcterms:modified>
</cp:coreProperties>
</file>